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60"/>
  </p:notesMasterIdLst>
  <p:sldIdLst>
    <p:sldId id="327" r:id="rId2"/>
    <p:sldId id="329" r:id="rId3"/>
    <p:sldId id="342" r:id="rId4"/>
    <p:sldId id="344" r:id="rId5"/>
    <p:sldId id="328" r:id="rId6"/>
    <p:sldId id="331" r:id="rId7"/>
    <p:sldId id="332" r:id="rId8"/>
    <p:sldId id="335" r:id="rId9"/>
    <p:sldId id="330" r:id="rId10"/>
    <p:sldId id="336" r:id="rId11"/>
    <p:sldId id="333" r:id="rId12"/>
    <p:sldId id="323" r:id="rId13"/>
    <p:sldId id="346" r:id="rId14"/>
    <p:sldId id="343" r:id="rId15"/>
    <p:sldId id="275" r:id="rId16"/>
    <p:sldId id="276" r:id="rId17"/>
    <p:sldId id="337" r:id="rId18"/>
    <p:sldId id="277" r:id="rId19"/>
    <p:sldId id="338" r:id="rId20"/>
    <p:sldId id="278" r:id="rId21"/>
    <p:sldId id="339" r:id="rId22"/>
    <p:sldId id="279" r:id="rId23"/>
    <p:sldId id="273" r:id="rId24"/>
    <p:sldId id="274" r:id="rId25"/>
    <p:sldId id="258" r:id="rId26"/>
    <p:sldId id="280" r:id="rId27"/>
    <p:sldId id="281" r:id="rId28"/>
    <p:sldId id="282" r:id="rId29"/>
    <p:sldId id="283" r:id="rId30"/>
    <p:sldId id="284" r:id="rId31"/>
    <p:sldId id="285" r:id="rId32"/>
    <p:sldId id="286" r:id="rId33"/>
    <p:sldId id="287" r:id="rId34"/>
    <p:sldId id="288" r:id="rId35"/>
    <p:sldId id="289" r:id="rId36"/>
    <p:sldId id="345" r:id="rId37"/>
    <p:sldId id="290" r:id="rId38"/>
    <p:sldId id="291" r:id="rId39"/>
    <p:sldId id="292" r:id="rId40"/>
    <p:sldId id="293" r:id="rId41"/>
    <p:sldId id="325" r:id="rId42"/>
    <p:sldId id="295" r:id="rId43"/>
    <p:sldId id="296" r:id="rId44"/>
    <p:sldId id="310" r:id="rId45"/>
    <p:sldId id="298" r:id="rId46"/>
    <p:sldId id="299" r:id="rId47"/>
    <p:sldId id="300" r:id="rId48"/>
    <p:sldId id="301" r:id="rId49"/>
    <p:sldId id="302" r:id="rId50"/>
    <p:sldId id="303" r:id="rId51"/>
    <p:sldId id="304" r:id="rId52"/>
    <p:sldId id="305" r:id="rId53"/>
    <p:sldId id="334" r:id="rId54"/>
    <p:sldId id="306" r:id="rId55"/>
    <p:sldId id="307" r:id="rId56"/>
    <p:sldId id="326" r:id="rId57"/>
    <p:sldId id="318" r:id="rId58"/>
    <p:sldId id="308"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7085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595" autoAdjust="0"/>
  </p:normalViewPr>
  <p:slideViewPr>
    <p:cSldViewPr>
      <p:cViewPr varScale="1">
        <p:scale>
          <a:sx n="63" d="100"/>
          <a:sy n="63" d="100"/>
        </p:scale>
        <p:origin x="1336" y="60"/>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2/22/2021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396625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30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3898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47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1299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934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53</a:t>
            </a:fld>
            <a:endParaRPr lang="en-US"/>
          </a:p>
        </p:txBody>
      </p:sp>
    </p:spTree>
    <p:extLst>
      <p:ext uri="{BB962C8B-B14F-4D97-AF65-F5344CB8AC3E}">
        <p14:creationId xmlns:p14="http://schemas.microsoft.com/office/powerpoint/2010/main" val="316792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54</a:t>
            </a:fld>
            <a:endParaRPr lang="en-US"/>
          </a:p>
        </p:txBody>
      </p:sp>
    </p:spTree>
    <p:extLst>
      <p:ext uri="{BB962C8B-B14F-4D97-AF65-F5344CB8AC3E}">
        <p14:creationId xmlns:p14="http://schemas.microsoft.com/office/powerpoint/2010/main" val="290420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2/22/2021</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2/22/2021</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2/22/2021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2/22/2021</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2/22/2021</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2/22/2021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2/22/2021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wangxiong@shanghaitech.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74.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0.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xml"/><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81.wmf"/><Relationship Id="rId10" Type="http://schemas.openxmlformats.org/officeDocument/2006/relationships/image" Target="../media/image84.png"/><Relationship Id="rId4" Type="http://schemas.openxmlformats.org/officeDocument/2006/relationships/oleObject" Target="../embeddings/oleObject6.bin"/><Relationship Id="rId9" Type="http://schemas.openxmlformats.org/officeDocument/2006/relationships/image" Target="../media/image83.wmf"/></Relationships>
</file>

<file path=ppt/slides/_rels/slide51.xml.rels><?xml version="1.0" encoding="UTF-8" standalone="yes"?>
<Relationships xmlns="http://schemas.openxmlformats.org/package/2006/relationships"><Relationship Id="rId3" Type="http://schemas.openxmlformats.org/officeDocument/2006/relationships/image" Target="../media/image85.tiff"/><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tiff"/><Relationship Id="rId4" Type="http://schemas.openxmlformats.org/officeDocument/2006/relationships/image" Target="../media/image86.tiff"/></Relationships>
</file>

<file path=ppt/slides/_rels/slide5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5.tiff"/><Relationship Id="rId7"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tiff"/><Relationship Id="rId4" Type="http://schemas.openxmlformats.org/officeDocument/2006/relationships/image" Target="../media/image86.tiff"/></Relationships>
</file>

<file path=ppt/slides/_rels/slide53.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emf"/><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5" Type="http://schemas.openxmlformats.org/officeDocument/2006/relationships/image" Target="../media/image106.png"/><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 Id="rId14" Type="http://schemas.openxmlformats.org/officeDocument/2006/relationships/image" Target="../media/image105.emf"/></Relationships>
</file>

<file path=ppt/slides/_rels/slide5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tiff"/></Relationships>
</file>

<file path=ppt/slides/_rels/slide56.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Information of this Course</a:t>
            </a:r>
          </a:p>
        </p:txBody>
      </p:sp>
      <p:sp>
        <p:nvSpPr>
          <p:cNvPr id="3" name="Content Placeholder 2"/>
          <p:cNvSpPr>
            <a:spLocks noGrp="1"/>
          </p:cNvSpPr>
          <p:nvPr>
            <p:ph sz="quarter" idx="1"/>
          </p:nvPr>
        </p:nvSpPr>
        <p:spPr>
          <a:xfrm>
            <a:off x="612648" y="1600200"/>
            <a:ext cx="8153400" cy="5029200"/>
          </a:xfrm>
        </p:spPr>
        <p:txBody>
          <a:bodyPr>
            <a:normAutofit lnSpcReduction="10000"/>
          </a:bodyPr>
          <a:lstStyle/>
          <a:p>
            <a:r>
              <a:rPr lang="en-US" sz="2200" dirty="0"/>
              <a:t>Electromagnetics (</a:t>
            </a:r>
            <a:r>
              <a:rPr lang="zh-CN" altLang="en-US" sz="2200" dirty="0"/>
              <a:t>电磁学</a:t>
            </a:r>
            <a:r>
              <a:rPr lang="en-US" sz="2200" dirty="0"/>
              <a:t>)</a:t>
            </a:r>
          </a:p>
          <a:p>
            <a:r>
              <a:rPr lang="en-US" sz="2200" dirty="0"/>
              <a:t>Students: Majoring in EE</a:t>
            </a:r>
          </a:p>
          <a:p>
            <a:r>
              <a:rPr lang="en-US" sz="2200" dirty="0"/>
              <a:t>Feb. </a:t>
            </a:r>
            <a:r>
              <a:rPr lang="en-US" altLang="zh-CN" sz="2200" dirty="0"/>
              <a:t>23</a:t>
            </a:r>
            <a:r>
              <a:rPr lang="en-US" sz="2200" dirty="0"/>
              <a:t>, 20</a:t>
            </a:r>
            <a:r>
              <a:rPr lang="en-US" altLang="zh-CN" sz="2200" dirty="0"/>
              <a:t>21</a:t>
            </a:r>
            <a:r>
              <a:rPr lang="en-US" sz="2200" dirty="0"/>
              <a:t> ~ June </a:t>
            </a:r>
            <a:r>
              <a:rPr lang="en-US" altLang="zh-CN" sz="2200" dirty="0"/>
              <a:t>10</a:t>
            </a:r>
            <a:r>
              <a:rPr lang="en-US" sz="2200" dirty="0"/>
              <a:t>, 20</a:t>
            </a:r>
            <a:r>
              <a:rPr lang="en-US" altLang="zh-CN" sz="2200" dirty="0"/>
              <a:t>21</a:t>
            </a:r>
            <a:r>
              <a:rPr lang="en-US" sz="2200" dirty="0"/>
              <a:t> (16 weeks)</a:t>
            </a:r>
          </a:p>
          <a:p>
            <a:r>
              <a:rPr lang="en-US" sz="2200" dirty="0"/>
              <a:t>Classroom: Teaching Center Rm. </a:t>
            </a:r>
            <a:r>
              <a:rPr lang="en-US" altLang="zh-CN" sz="2200" dirty="0"/>
              <a:t>202 (EE130.01), </a:t>
            </a:r>
            <a:r>
              <a:rPr lang="en-US" sz="2200" dirty="0"/>
              <a:t>303 </a:t>
            </a:r>
            <a:r>
              <a:rPr lang="en-US" altLang="zh-CN" sz="2200" dirty="0"/>
              <a:t>(EE130.02)</a:t>
            </a:r>
            <a:endParaRPr lang="en-US" sz="2200" dirty="0"/>
          </a:p>
          <a:p>
            <a:r>
              <a:rPr lang="en-US" sz="2200" dirty="0"/>
              <a:t>Lecture: </a:t>
            </a:r>
            <a:r>
              <a:rPr lang="en-US" altLang="zh-CN" sz="2200" dirty="0"/>
              <a:t>Tue</a:t>
            </a:r>
            <a:r>
              <a:rPr lang="en-US" sz="2200" dirty="0"/>
              <a:t>sday &amp; Thursday 10:15 ~ 11:55</a:t>
            </a:r>
          </a:p>
          <a:p>
            <a:r>
              <a:rPr lang="en-US" sz="2200" dirty="0"/>
              <a:t>Lab session: SIST Bldg. Rm. 1D102</a:t>
            </a:r>
            <a:br>
              <a:rPr lang="en-US" sz="2200" dirty="0"/>
            </a:br>
            <a:r>
              <a:rPr lang="en-US" sz="2200" dirty="0"/>
              <a:t>EE130P.01: Monday 15:55 ~ 17:35</a:t>
            </a:r>
            <a:br>
              <a:rPr lang="en-US" sz="2200" dirty="0"/>
            </a:br>
            <a:r>
              <a:rPr lang="en-US" altLang="zh-CN" sz="2200" dirty="0"/>
              <a:t>EE130P.0</a:t>
            </a:r>
            <a:r>
              <a:rPr lang="en-US" sz="2200" dirty="0"/>
              <a:t>2: </a:t>
            </a:r>
            <a:r>
              <a:rPr lang="en-US" altLang="zh-CN" sz="2200" dirty="0"/>
              <a:t>Wednesday 13:00 ~ 14:40</a:t>
            </a:r>
            <a:br>
              <a:rPr lang="en-US" sz="2200" dirty="0"/>
            </a:br>
            <a:r>
              <a:rPr lang="en-US" altLang="zh-CN" sz="2200" dirty="0"/>
              <a:t>EE130P.03: Thursday 15:55 ~ 17:35</a:t>
            </a:r>
            <a:br>
              <a:rPr lang="en-US" altLang="zh-CN" sz="2200" dirty="0"/>
            </a:br>
            <a:r>
              <a:rPr lang="en-US" altLang="zh-CN" sz="2200" dirty="0"/>
              <a:t>Detailed schedule will be determined later</a:t>
            </a:r>
            <a:endParaRPr lang="en-US" sz="2200" dirty="0"/>
          </a:p>
          <a:p>
            <a:r>
              <a:rPr lang="en-US" sz="2200" dirty="0"/>
              <a:t>Quiz: </a:t>
            </a:r>
            <a:r>
              <a:rPr lang="en-US" altLang="zh-CN" sz="2200" dirty="0"/>
              <a:t>every week (TBD)</a:t>
            </a:r>
            <a:endParaRPr lang="en-US" sz="2200" dirty="0"/>
          </a:p>
          <a:p>
            <a:r>
              <a:rPr lang="en-US" sz="2200" dirty="0"/>
              <a:t>Discussions and Exercises: </a:t>
            </a:r>
            <a:r>
              <a:rPr lang="en-US" altLang="zh-CN" sz="2200" dirty="0"/>
              <a:t>every week (TBD)</a:t>
            </a:r>
            <a:endParaRPr lang="en-US" sz="2200" dirty="0"/>
          </a:p>
          <a:p>
            <a:r>
              <a:rPr lang="zh-CN" altLang="en-US" sz="2200" dirty="0"/>
              <a:t>互动教学平台</a:t>
            </a:r>
            <a:r>
              <a:rPr lang="en-US" sz="2200" dirty="0"/>
              <a:t>: </a:t>
            </a:r>
            <a:r>
              <a:rPr lang="zh-CN" altLang="en-US" sz="2200" dirty="0"/>
              <a:t>电磁学</a:t>
            </a:r>
            <a:r>
              <a:rPr lang="en-US" altLang="zh-CN" sz="2200" dirty="0"/>
              <a:t>-2021</a:t>
            </a:r>
            <a:r>
              <a:rPr lang="zh-CN" altLang="en-US" sz="2200" dirty="0"/>
              <a:t>春</a:t>
            </a:r>
            <a:endParaRPr lang="en-US" sz="2200" dirty="0"/>
          </a:p>
        </p:txBody>
      </p:sp>
    </p:spTree>
    <p:extLst>
      <p:ext uri="{BB962C8B-B14F-4D97-AF65-F5344CB8AC3E}">
        <p14:creationId xmlns:p14="http://schemas.microsoft.com/office/powerpoint/2010/main" val="120617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Purposes of This Course</a:t>
            </a:r>
          </a:p>
        </p:txBody>
      </p:sp>
      <p:sp>
        <p:nvSpPr>
          <p:cNvPr id="3" name="Content Placeholder 2"/>
          <p:cNvSpPr>
            <a:spLocks noGrp="1"/>
          </p:cNvSpPr>
          <p:nvPr>
            <p:ph sz="quarter" idx="1"/>
          </p:nvPr>
        </p:nvSpPr>
        <p:spPr/>
        <p:txBody>
          <a:bodyPr>
            <a:normAutofit/>
          </a:bodyPr>
          <a:lstStyle/>
          <a:p>
            <a:r>
              <a:rPr lang="en-US" sz="2400" dirty="0"/>
              <a:t>Expose you with fundamental knowledge, phenomenon, and applications of electromagnetics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Content</a:t>
            </a:r>
          </a:p>
        </p:txBody>
      </p:sp>
      <p:sp>
        <p:nvSpPr>
          <p:cNvPr id="3" name="Content Placeholder 2"/>
          <p:cNvSpPr>
            <a:spLocks noGrp="1"/>
          </p:cNvSpPr>
          <p:nvPr>
            <p:ph sz="quarter" idx="1"/>
          </p:nvPr>
        </p:nvSpPr>
        <p:spPr/>
        <p:txBody>
          <a:bodyPr/>
          <a:lstStyle/>
          <a:p>
            <a:r>
              <a:rPr lang="en-US" dirty="0"/>
              <a:t>See the syllabus</a:t>
            </a:r>
          </a:p>
        </p:txBody>
      </p:sp>
    </p:spTree>
    <p:extLst>
      <p:ext uri="{BB962C8B-B14F-4D97-AF65-F5344CB8AC3E}">
        <p14:creationId xmlns:p14="http://schemas.microsoft.com/office/powerpoint/2010/main" val="494838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Statics vs. Dynamics</a:t>
            </a:r>
          </a:p>
        </p:txBody>
      </p:sp>
      <p:sp>
        <p:nvSpPr>
          <p:cNvPr id="3" name="Content Placeholder 2"/>
          <p:cNvSpPr>
            <a:spLocks noGrp="1"/>
          </p:cNvSpPr>
          <p:nvPr>
            <p:ph sz="quarter" idx="1"/>
          </p:nvPr>
        </p:nvSpPr>
        <p:spPr>
          <a:xfrm>
            <a:off x="685800" y="1600200"/>
            <a:ext cx="7848600" cy="1752600"/>
          </a:xfrm>
        </p:spPr>
        <p:txBody>
          <a:bodyPr/>
          <a:lstStyle/>
          <a:p>
            <a:r>
              <a:rPr lang="en-US" dirty="0"/>
              <a:t>Electrostatics (does not change with time)</a:t>
            </a:r>
          </a:p>
          <a:p>
            <a:r>
              <a:rPr lang="en-US" dirty="0"/>
              <a:t>Magnetostatics (does not change with time)</a:t>
            </a:r>
          </a:p>
          <a:p>
            <a:r>
              <a:rPr lang="en-US" dirty="0"/>
              <a:t>Electromagnetics (vary with time, i.e. </a:t>
            </a:r>
            <a:r>
              <a:rPr lang="en-US" dirty="0">
                <a:solidFill>
                  <a:srgbClr val="FF0000"/>
                </a:solidFill>
              </a:rPr>
              <a:t>time-varying</a:t>
            </a:r>
            <a:r>
              <a:rPr lang="en-US" dirty="0"/>
              <a:t>)</a:t>
            </a:r>
          </a:p>
          <a:p>
            <a:endParaRPr lang="en-US" dirty="0"/>
          </a:p>
        </p:txBody>
      </p:sp>
      <p:sp>
        <p:nvSpPr>
          <p:cNvPr id="6" name="TextBox 5"/>
          <p:cNvSpPr txBox="1"/>
          <p:nvPr/>
        </p:nvSpPr>
        <p:spPr>
          <a:xfrm>
            <a:off x="3184943" y="3833970"/>
            <a:ext cx="685800"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DC</a:t>
            </a:r>
          </a:p>
        </p:txBody>
      </p:sp>
      <p:sp>
        <p:nvSpPr>
          <p:cNvPr id="8" name="TextBox 7"/>
          <p:cNvSpPr txBox="1"/>
          <p:nvPr/>
        </p:nvSpPr>
        <p:spPr>
          <a:xfrm>
            <a:off x="3184943" y="5006993"/>
            <a:ext cx="685800"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AC</a:t>
            </a:r>
          </a:p>
        </p:txBody>
      </p:sp>
      <p:sp>
        <p:nvSpPr>
          <p:cNvPr id="9" name="Rectangle 8"/>
          <p:cNvSpPr/>
          <p:nvPr/>
        </p:nvSpPr>
        <p:spPr>
          <a:xfrm>
            <a:off x="670343" y="3556971"/>
            <a:ext cx="2039917" cy="538609"/>
          </a:xfrm>
          <a:prstGeom prst="rect">
            <a:avLst/>
          </a:prstGeom>
        </p:spPr>
        <p:txBody>
          <a:bodyPr wrap="none">
            <a:spAutoFit/>
          </a:bodyPr>
          <a:lstStyle/>
          <a:p>
            <a:r>
              <a:rPr lang="en-US" sz="2900" dirty="0"/>
              <a:t>Electrostatics</a:t>
            </a:r>
          </a:p>
        </p:txBody>
      </p:sp>
      <p:sp>
        <p:nvSpPr>
          <p:cNvPr id="10" name="Rectangle 9"/>
          <p:cNvSpPr/>
          <p:nvPr/>
        </p:nvSpPr>
        <p:spPr>
          <a:xfrm>
            <a:off x="491896" y="4037550"/>
            <a:ext cx="2396810" cy="538609"/>
          </a:xfrm>
          <a:prstGeom prst="rect">
            <a:avLst/>
          </a:prstGeom>
        </p:spPr>
        <p:txBody>
          <a:bodyPr wrap="none">
            <a:spAutoFit/>
          </a:bodyPr>
          <a:lstStyle/>
          <a:p>
            <a:r>
              <a:rPr lang="en-US" sz="2900" dirty="0"/>
              <a:t>Magnetostatics</a:t>
            </a:r>
          </a:p>
        </p:txBody>
      </p:sp>
      <p:sp>
        <p:nvSpPr>
          <p:cNvPr id="12" name="Rectangle 11"/>
          <p:cNvSpPr/>
          <p:nvPr/>
        </p:nvSpPr>
        <p:spPr>
          <a:xfrm>
            <a:off x="381000" y="4991604"/>
            <a:ext cx="2618602" cy="538609"/>
          </a:xfrm>
          <a:prstGeom prst="rect">
            <a:avLst/>
          </a:prstGeom>
        </p:spPr>
        <p:txBody>
          <a:bodyPr wrap="none">
            <a:spAutoFit/>
          </a:bodyPr>
          <a:lstStyle/>
          <a:p>
            <a:r>
              <a:rPr lang="en-US" sz="2900" dirty="0"/>
              <a:t>Electromagnetics</a:t>
            </a:r>
          </a:p>
        </p:txBody>
      </p:sp>
      <p:sp>
        <p:nvSpPr>
          <p:cNvPr id="13" name="TextBox 12"/>
          <p:cNvSpPr txBox="1"/>
          <p:nvPr/>
        </p:nvSpPr>
        <p:spPr>
          <a:xfrm>
            <a:off x="6110433"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Fields</a:t>
            </a:r>
          </a:p>
        </p:txBody>
      </p:sp>
      <p:sp>
        <p:nvSpPr>
          <p:cNvPr id="14" name="TextBox 13"/>
          <p:cNvSpPr txBox="1"/>
          <p:nvPr/>
        </p:nvSpPr>
        <p:spPr>
          <a:xfrm>
            <a:off x="7602886"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Force</a:t>
            </a:r>
          </a:p>
        </p:txBody>
      </p:sp>
      <p:sp>
        <p:nvSpPr>
          <p:cNvPr id="16" name="TextBox 15"/>
          <p:cNvSpPr txBox="1"/>
          <p:nvPr/>
        </p:nvSpPr>
        <p:spPr>
          <a:xfrm>
            <a:off x="6107385"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Waves</a:t>
            </a:r>
          </a:p>
        </p:txBody>
      </p:sp>
      <p:sp>
        <p:nvSpPr>
          <p:cNvPr id="17" name="TextBox 16"/>
          <p:cNvSpPr txBox="1"/>
          <p:nvPr/>
        </p:nvSpPr>
        <p:spPr>
          <a:xfrm>
            <a:off x="7602886"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Energy</a:t>
            </a:r>
          </a:p>
        </p:txBody>
      </p:sp>
      <p:sp>
        <p:nvSpPr>
          <p:cNvPr id="18" name="TextBox 17"/>
          <p:cNvSpPr txBox="1"/>
          <p:nvPr/>
        </p:nvSpPr>
        <p:spPr>
          <a:xfrm>
            <a:off x="4140142" y="3840065"/>
            <a:ext cx="1700892"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Decoupled</a:t>
            </a:r>
          </a:p>
        </p:txBody>
      </p:sp>
      <p:sp>
        <p:nvSpPr>
          <p:cNvPr id="19" name="TextBox 18"/>
          <p:cNvSpPr txBox="1"/>
          <p:nvPr/>
        </p:nvSpPr>
        <p:spPr>
          <a:xfrm>
            <a:off x="4130998" y="5010884"/>
            <a:ext cx="1700892"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Coupled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CA74F-BDE8-4E75-8789-7B509498551A}"/>
              </a:ext>
            </a:extLst>
          </p:cNvPr>
          <p:cNvSpPr>
            <a:spLocks noGrp="1"/>
          </p:cNvSpPr>
          <p:nvPr>
            <p:ph type="title"/>
          </p:nvPr>
        </p:nvSpPr>
        <p:spPr/>
        <p:txBody>
          <a:bodyPr/>
          <a:lstStyle/>
          <a:p>
            <a:r>
              <a:rPr lang="en-US" altLang="zh-CN" dirty="0"/>
              <a:t>Common Illustration of EM Waves</a:t>
            </a:r>
            <a:endParaRPr lang="zh-CN" altLang="en-US" dirty="0"/>
          </a:p>
        </p:txBody>
      </p:sp>
      <p:pic>
        <p:nvPicPr>
          <p:cNvPr id="5" name="图片 4">
            <a:extLst>
              <a:ext uri="{FF2B5EF4-FFF2-40B4-BE49-F238E27FC236}">
                <a16:creationId xmlns:a16="http://schemas.microsoft.com/office/drawing/2014/main" id="{D8DBE277-3AD2-48F9-BD16-4A2CC3D949AB}"/>
              </a:ext>
            </a:extLst>
          </p:cNvPr>
          <p:cNvPicPr>
            <a:picLocks noChangeAspect="1"/>
          </p:cNvPicPr>
          <p:nvPr/>
        </p:nvPicPr>
        <p:blipFill rotWithShape="1">
          <a:blip r:embed="rId2">
            <a:extLst>
              <a:ext uri="{28A0092B-C50C-407E-A947-70E740481C1C}">
                <a14:useLocalDpi xmlns:a14="http://schemas.microsoft.com/office/drawing/2010/main" val="0"/>
              </a:ext>
            </a:extLst>
          </a:blip>
          <a:srcRect l="29130" t="1952" r="1304" b="11561"/>
          <a:stretch/>
        </p:blipFill>
        <p:spPr>
          <a:xfrm>
            <a:off x="93292" y="1752600"/>
            <a:ext cx="3302001" cy="1981200"/>
          </a:xfrm>
          <a:prstGeom prst="rect">
            <a:avLst/>
          </a:prstGeom>
        </p:spPr>
      </p:pic>
      <p:pic>
        <p:nvPicPr>
          <p:cNvPr id="7" name="图片 6">
            <a:extLst>
              <a:ext uri="{FF2B5EF4-FFF2-40B4-BE49-F238E27FC236}">
                <a16:creationId xmlns:a16="http://schemas.microsoft.com/office/drawing/2014/main" id="{DCA5431B-1088-48F4-9961-7A30124C6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524000"/>
            <a:ext cx="5469308" cy="2743200"/>
          </a:xfrm>
          <a:prstGeom prst="rect">
            <a:avLst/>
          </a:prstGeom>
        </p:spPr>
      </p:pic>
      <p:pic>
        <p:nvPicPr>
          <p:cNvPr id="9" name="图片 8">
            <a:extLst>
              <a:ext uri="{FF2B5EF4-FFF2-40B4-BE49-F238E27FC236}">
                <a16:creationId xmlns:a16="http://schemas.microsoft.com/office/drawing/2014/main" id="{97D7A5F0-BA5A-45ED-944D-27D47E894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4" y="3962400"/>
            <a:ext cx="4762500" cy="2828925"/>
          </a:xfrm>
          <a:prstGeom prst="rect">
            <a:avLst/>
          </a:prstGeom>
        </p:spPr>
      </p:pic>
      <p:pic>
        <p:nvPicPr>
          <p:cNvPr id="11" name="图片 10">
            <a:extLst>
              <a:ext uri="{FF2B5EF4-FFF2-40B4-BE49-F238E27FC236}">
                <a16:creationId xmlns:a16="http://schemas.microsoft.com/office/drawing/2014/main" id="{71714704-B545-4504-80F3-9B5E11B91EEF}"/>
              </a:ext>
            </a:extLst>
          </p:cNvPr>
          <p:cNvPicPr>
            <a:picLocks noChangeAspect="1"/>
          </p:cNvPicPr>
          <p:nvPr/>
        </p:nvPicPr>
        <p:blipFill rotWithShape="1">
          <a:blip r:embed="rId5">
            <a:extLst>
              <a:ext uri="{28A0092B-C50C-407E-A947-70E740481C1C}">
                <a14:useLocalDpi xmlns:a14="http://schemas.microsoft.com/office/drawing/2010/main" val="0"/>
              </a:ext>
            </a:extLst>
          </a:blip>
          <a:srcRect l="5251" t="12542" b="10659"/>
          <a:stretch/>
        </p:blipFill>
        <p:spPr>
          <a:xfrm>
            <a:off x="4911210" y="4267614"/>
            <a:ext cx="4151427" cy="2523711"/>
          </a:xfrm>
          <a:prstGeom prst="rect">
            <a:avLst/>
          </a:prstGeom>
        </p:spPr>
      </p:pic>
    </p:spTree>
    <p:extLst>
      <p:ext uri="{BB962C8B-B14F-4D97-AF65-F5344CB8AC3E}">
        <p14:creationId xmlns:p14="http://schemas.microsoft.com/office/powerpoint/2010/main" val="2080781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Moving Charges</a:t>
            </a:r>
          </a:p>
        </p:txBody>
      </p:sp>
      <p:sp>
        <p:nvSpPr>
          <p:cNvPr id="4" name="Content Placeholder 2"/>
          <p:cNvSpPr>
            <a:spLocks noGrp="1"/>
          </p:cNvSpPr>
          <p:nvPr>
            <p:ph sz="quarter" idx="1"/>
          </p:nvPr>
        </p:nvSpPr>
        <p:spPr>
          <a:xfrm>
            <a:off x="533400" y="2209800"/>
            <a:ext cx="8153400" cy="1066800"/>
          </a:xfrm>
        </p:spPr>
        <p:txBody>
          <a:bodyPr/>
          <a:lstStyle/>
          <a:p>
            <a:pPr marL="0" indent="0">
              <a:buNone/>
            </a:pPr>
            <a:r>
              <a:rPr lang="en-US" altLang="zh-CN" dirty="0"/>
              <a:t>http://phet.colorado.edu/sims/radiating-charge/radiating-charge_en.html</a:t>
            </a:r>
            <a:endParaRPr lang="en-US" dirty="0"/>
          </a:p>
        </p:txBody>
      </p:sp>
      <p:sp>
        <p:nvSpPr>
          <p:cNvPr id="5" name="Content Placeholder 4"/>
          <p:cNvSpPr txBox="1">
            <a:spLocks/>
          </p:cNvSpPr>
          <p:nvPr/>
        </p:nvSpPr>
        <p:spPr>
          <a:xfrm>
            <a:off x="914400" y="3581400"/>
            <a:ext cx="7391400" cy="2667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 static charge produces static electric field at the speed of light</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a charge is moving, the generated electric fields change accordingly</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the charge moves with acceleration, the generated electric fields exhibit oscillating natures, which will in turn generate magnetic fields and form electromagnetic fields</a:t>
            </a:r>
            <a:endParaRPr lang="en-US" altLang="zh-CN" sz="2000"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85800" y="1600200"/>
            <a:ext cx="2209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Times New Roman" panose="02020603050405020304" pitchFamily="18" charset="0"/>
                <a:cs typeface="Times New Roman" panose="02020603050405020304" pitchFamily="18" charset="0"/>
              </a:rPr>
              <a:t>A good resource</a:t>
            </a:r>
          </a:p>
        </p:txBody>
      </p:sp>
    </p:spTree>
    <p:extLst>
      <p:ext uri="{BB962C8B-B14F-4D97-AF65-F5344CB8AC3E}">
        <p14:creationId xmlns:p14="http://schemas.microsoft.com/office/powerpoint/2010/main" val="52481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Examples of EM Applications</a:t>
            </a:r>
          </a:p>
        </p:txBody>
      </p:sp>
      <p:pic>
        <p:nvPicPr>
          <p:cNvPr id="4" name="Content Placeholder 3" descr="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727" r="67"/>
          <a:stretch>
            <a:fillRect/>
          </a:stretch>
        </p:blipFill>
        <p:spPr>
          <a:xfrm>
            <a:off x="1524000" y="654010"/>
            <a:ext cx="6324600" cy="620399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and Units</a:t>
            </a:r>
          </a:p>
        </p:txBody>
      </p:sp>
      <p:pic>
        <p:nvPicPr>
          <p:cNvPr id="91137" name="Picture 1"/>
          <p:cNvPicPr>
            <a:picLocks noGrp="1" noChangeAspect="1" noChangeArrowheads="1"/>
          </p:cNvPicPr>
          <p:nvPr>
            <p:ph sz="quarter" idx="1"/>
          </p:nvPr>
        </p:nvPicPr>
        <p:blipFill>
          <a:blip r:embed="rId2" cstate="print"/>
          <a:srcRect/>
          <a:stretch>
            <a:fillRect/>
          </a:stretch>
        </p:blipFill>
        <p:spPr bwMode="auto">
          <a:xfrm>
            <a:off x="269747" y="1981200"/>
            <a:ext cx="4419601" cy="2575451"/>
          </a:xfrm>
          <a:prstGeom prst="rect">
            <a:avLst/>
          </a:prstGeom>
          <a:noFill/>
          <a:ln w="9525">
            <a:noFill/>
            <a:miter lim="800000"/>
            <a:headEnd/>
            <a:tailEnd/>
          </a:ln>
        </p:spPr>
      </p:pic>
      <p:pic>
        <p:nvPicPr>
          <p:cNvPr id="91138" name="Picture 2"/>
          <p:cNvPicPr>
            <a:picLocks noChangeAspect="1" noChangeArrowheads="1"/>
          </p:cNvPicPr>
          <p:nvPr/>
        </p:nvPicPr>
        <p:blipFill>
          <a:blip r:embed="rId3" cstate="print"/>
          <a:srcRect/>
          <a:stretch>
            <a:fillRect/>
          </a:stretch>
        </p:blipFill>
        <p:spPr bwMode="auto">
          <a:xfrm>
            <a:off x="4772078" y="1981200"/>
            <a:ext cx="4031093" cy="4038600"/>
          </a:xfrm>
          <a:prstGeom prst="rect">
            <a:avLst/>
          </a:prstGeom>
          <a:noFill/>
          <a:ln w="9525">
            <a:noFill/>
            <a:miter lim="800000"/>
            <a:headEnd/>
            <a:tailEnd/>
          </a:ln>
        </p:spPr>
      </p:pic>
      <p:sp>
        <p:nvSpPr>
          <p:cNvPr id="3" name="TextBox 2"/>
          <p:cNvSpPr txBox="1"/>
          <p:nvPr/>
        </p:nvSpPr>
        <p:spPr>
          <a:xfrm>
            <a:off x="384047" y="4495800"/>
            <a:ext cx="4191000" cy="381000"/>
          </a:xfrm>
          <a:prstGeom prst="rect">
            <a:avLst/>
          </a:prstGeom>
          <a:noFill/>
        </p:spPr>
        <p:txBody>
          <a:bodyPr wrap="square" rtlCol="0">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Luminous intensity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candela           cd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srcRect/>
          <a:stretch>
            <a:fillRect/>
          </a:stretch>
        </p:blipFill>
        <p:spPr bwMode="auto">
          <a:xfrm>
            <a:off x="1352550" y="42863"/>
            <a:ext cx="6438900" cy="677227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1.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5722" r="-45722"/>
          <a:stretch>
            <a:fillRect/>
          </a:stretch>
        </p:blipFill>
        <p:spPr>
          <a:xfrm>
            <a:off x="-1828800" y="-76200"/>
            <a:ext cx="12575583" cy="69342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cstate="print"/>
          <a:srcRect/>
          <a:stretch>
            <a:fillRect/>
          </a:stretch>
        </p:blipFill>
        <p:spPr bwMode="auto">
          <a:xfrm>
            <a:off x="1381125" y="38100"/>
            <a:ext cx="6381750" cy="67818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Instructor</a:t>
            </a:r>
          </a:p>
        </p:txBody>
      </p:sp>
      <p:sp>
        <p:nvSpPr>
          <p:cNvPr id="3" name="Content Placeholder 2"/>
          <p:cNvSpPr>
            <a:spLocks noGrp="1"/>
          </p:cNvSpPr>
          <p:nvPr>
            <p:ph sz="quarter" idx="1"/>
          </p:nvPr>
        </p:nvSpPr>
        <p:spPr>
          <a:xfrm>
            <a:off x="612648" y="1600200"/>
            <a:ext cx="8153400" cy="4800600"/>
          </a:xfrm>
        </p:spPr>
        <p:txBody>
          <a:bodyPr>
            <a:normAutofit/>
          </a:bodyPr>
          <a:lstStyle/>
          <a:p>
            <a:pPr marL="0" indent="0">
              <a:buNone/>
            </a:pPr>
            <a:r>
              <a:rPr lang="en-US" sz="2600" dirty="0"/>
              <a:t>Xiong Wang (</a:t>
            </a:r>
            <a:r>
              <a:rPr lang="zh-CN" altLang="en-US" sz="2600" dirty="0"/>
              <a:t>王雄</a:t>
            </a:r>
            <a:r>
              <a:rPr lang="en-US" sz="2600" dirty="0"/>
              <a:t>), Assistant Professor</a:t>
            </a:r>
          </a:p>
          <a:p>
            <a:r>
              <a:rPr lang="en-US" sz="2000" dirty="0"/>
              <a:t>Office: SIST Bldg., Rm. 1D301B</a:t>
            </a:r>
          </a:p>
          <a:p>
            <a:r>
              <a:rPr lang="en-US" sz="2000" dirty="0"/>
              <a:t>Office hour: Tuesday 13:00~15:00</a:t>
            </a:r>
          </a:p>
          <a:p>
            <a:r>
              <a:rPr lang="en-US" sz="2000" dirty="0"/>
              <a:t>Telephone: 20685264</a:t>
            </a:r>
          </a:p>
          <a:p>
            <a:r>
              <a:rPr lang="en-US" sz="2000" dirty="0"/>
              <a:t>Email: </a:t>
            </a:r>
            <a:r>
              <a:rPr lang="en-US" sz="2000" dirty="0">
                <a:hlinkClick r:id="rId2">
                  <a:extLst>
                    <a:ext uri="{A12FA001-AC4F-418D-AE19-62706E023703}">
                      <ahyp:hlinkClr xmlns:ahyp="http://schemas.microsoft.com/office/drawing/2018/hyperlinkcolor" val="tx"/>
                    </a:ext>
                  </a:extLst>
                </a:hlinkClick>
              </a:rPr>
              <a:t>wangxiong@shanghaitech.edu.cn</a:t>
            </a:r>
            <a:endParaRPr lang="en-US" sz="2000" dirty="0"/>
          </a:p>
          <a:p>
            <a:pPr marL="0" indent="0">
              <a:buNone/>
            </a:pPr>
            <a:endParaRPr lang="en-US" sz="2000" dirty="0"/>
          </a:p>
          <a:p>
            <a:pPr marL="0" indent="0">
              <a:buNone/>
            </a:pPr>
            <a:r>
              <a:rPr lang="en-US" altLang="zh-CN" sz="2600" dirty="0" err="1"/>
              <a:t>Fenghan</a:t>
            </a:r>
            <a:r>
              <a:rPr lang="en-US" altLang="zh-CN" sz="2600" dirty="0"/>
              <a:t> Lin(</a:t>
            </a:r>
            <a:r>
              <a:rPr lang="zh-CN" altLang="en-US" sz="2600" dirty="0"/>
              <a:t>林丰涵</a:t>
            </a:r>
            <a:r>
              <a:rPr lang="en-US" altLang="zh-CN" sz="2600" dirty="0"/>
              <a:t>), Assistant Professor</a:t>
            </a:r>
          </a:p>
          <a:p>
            <a:r>
              <a:rPr lang="en-US" altLang="zh-CN" sz="2000" dirty="0"/>
              <a:t>Office: SIST Bldg., Rm. 3-212</a:t>
            </a:r>
          </a:p>
          <a:p>
            <a:r>
              <a:rPr lang="en-US" altLang="zh-CN" sz="2000" dirty="0"/>
              <a:t>Office hour: Tuesday 13:00~15:00</a:t>
            </a:r>
          </a:p>
          <a:p>
            <a:r>
              <a:rPr lang="en-US" altLang="zh-CN" sz="2000" dirty="0"/>
              <a:t>Telephone: 20684438</a:t>
            </a:r>
          </a:p>
          <a:p>
            <a:r>
              <a:rPr lang="en-US" altLang="zh-CN" sz="2000" dirty="0"/>
              <a:t>Email: linfh@shanghaitech.edu.cn</a:t>
            </a:r>
          </a:p>
        </p:txBody>
      </p:sp>
    </p:spTree>
    <p:extLst>
      <p:ext uri="{BB962C8B-B14F-4D97-AF65-F5344CB8AC3E}">
        <p14:creationId xmlns:p14="http://schemas.microsoft.com/office/powerpoint/2010/main" val="336968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461" r="-46461"/>
          <a:stretch>
            <a:fillRect/>
          </a:stretch>
        </p:blipFill>
        <p:spPr>
          <a:xfrm>
            <a:off x="-2057400" y="-32759"/>
            <a:ext cx="12496800" cy="6890759"/>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a:stretch>
            <a:fillRect/>
          </a:stretch>
        </p:blipFill>
        <p:spPr bwMode="auto">
          <a:xfrm>
            <a:off x="1338263" y="33338"/>
            <a:ext cx="6467475" cy="679132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669" r="-46669"/>
          <a:stretch>
            <a:fillRect/>
          </a:stretch>
        </p:blipFill>
        <p:spPr>
          <a:xfrm>
            <a:off x="-1828800" y="29643"/>
            <a:ext cx="12299197" cy="67818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Forces of Nature</a:t>
            </a:r>
          </a:p>
        </p:txBody>
      </p:sp>
      <p:pic>
        <p:nvPicPr>
          <p:cNvPr id="87041" name="Picture 1"/>
          <p:cNvPicPr>
            <a:picLocks noGrp="1" noChangeAspect="1" noChangeArrowheads="1"/>
          </p:cNvPicPr>
          <p:nvPr>
            <p:ph sz="quarter" idx="1"/>
          </p:nvPr>
        </p:nvPicPr>
        <p:blipFill>
          <a:blip r:embed="rId2" cstate="print"/>
          <a:srcRect/>
          <a:stretch>
            <a:fillRect/>
          </a:stretch>
        </p:blipFill>
        <p:spPr bwMode="auto">
          <a:xfrm>
            <a:off x="1256687" y="1524000"/>
            <a:ext cx="6630627" cy="5029200"/>
          </a:xfrm>
          <a:prstGeom prst="rect">
            <a:avLst/>
          </a:prstGeom>
          <a:noFill/>
          <a:ln w="9525">
            <a:noFill/>
            <a:miter lim="800000"/>
            <a:headEnd/>
            <a:tailEnd/>
          </a:ln>
        </p:spPr>
      </p:pic>
      <p:cxnSp>
        <p:nvCxnSpPr>
          <p:cNvPr id="5" name="Straight Connector 4"/>
          <p:cNvCxnSpPr/>
          <p:nvPr/>
        </p:nvCxnSpPr>
        <p:spPr>
          <a:xfrm>
            <a:off x="5715000" y="2743200"/>
            <a:ext cx="2133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24000" y="3124200"/>
            <a:ext cx="1905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457200" y="4151500"/>
            <a:ext cx="2971800" cy="15635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Gravitational Force</a:t>
            </a:r>
          </a:p>
        </p:txBody>
      </p:sp>
      <p:sp>
        <p:nvSpPr>
          <p:cNvPr id="9" name="TextBox 8"/>
          <p:cNvSpPr txBox="1"/>
          <p:nvPr/>
        </p:nvSpPr>
        <p:spPr>
          <a:xfrm>
            <a:off x="304800" y="2971800"/>
            <a:ext cx="3420039" cy="369332"/>
          </a:xfrm>
          <a:prstGeom prst="rect">
            <a:avLst/>
          </a:prstGeom>
          <a:noFill/>
        </p:spPr>
        <p:txBody>
          <a:bodyPr wrap="none" rtlCol="0">
            <a:spAutoFit/>
          </a:bodyPr>
          <a:lstStyle/>
          <a:p>
            <a:r>
              <a:rPr lang="en-US" dirty="0">
                <a:solidFill>
                  <a:srgbClr val="FF0000"/>
                </a:solidFill>
              </a:rPr>
              <a:t>Force exerted on mass 2 by mass 1</a:t>
            </a:r>
          </a:p>
        </p:txBody>
      </p:sp>
      <p:sp>
        <p:nvSpPr>
          <p:cNvPr id="12" name="TextBox 11"/>
          <p:cNvSpPr txBox="1"/>
          <p:nvPr/>
        </p:nvSpPr>
        <p:spPr>
          <a:xfrm>
            <a:off x="304800" y="6096794"/>
            <a:ext cx="3716787" cy="369332"/>
          </a:xfrm>
          <a:prstGeom prst="rect">
            <a:avLst/>
          </a:prstGeom>
          <a:noFill/>
        </p:spPr>
        <p:txBody>
          <a:bodyPr wrap="none" rtlCol="0">
            <a:spAutoFit/>
          </a:bodyPr>
          <a:lstStyle/>
          <a:p>
            <a:r>
              <a:rPr lang="en-US" dirty="0">
                <a:solidFill>
                  <a:srgbClr val="FF0000"/>
                </a:solidFill>
              </a:rPr>
              <a:t>Gravitational FIELD induced by mass 1</a:t>
            </a:r>
          </a:p>
        </p:txBody>
      </p:sp>
      <p:cxnSp>
        <p:nvCxnSpPr>
          <p:cNvPr id="14" name="Straight Arrow Connector 13"/>
          <p:cNvCxnSpPr/>
          <p:nvPr/>
        </p:nvCxnSpPr>
        <p:spPr>
          <a:xfrm rot="5400000" flipH="1" flipV="1">
            <a:off x="457994" y="5887201"/>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6017" name="Picture 1"/>
          <p:cNvPicPr>
            <a:picLocks noChangeAspect="1" noChangeArrowheads="1"/>
          </p:cNvPicPr>
          <p:nvPr/>
        </p:nvPicPr>
        <p:blipFill>
          <a:blip r:embed="rId3" cstate="print"/>
          <a:srcRect/>
          <a:stretch>
            <a:fillRect/>
          </a:stretch>
        </p:blipFill>
        <p:spPr bwMode="auto">
          <a:xfrm>
            <a:off x="457200" y="1865240"/>
            <a:ext cx="3248025" cy="714043"/>
          </a:xfrm>
          <a:prstGeom prst="rect">
            <a:avLst/>
          </a:prstGeom>
          <a:noFill/>
          <a:ln w="9525">
            <a:noFill/>
            <a:miter lim="800000"/>
            <a:headEnd/>
            <a:tailEnd/>
          </a:ln>
        </p:spPr>
      </p:pic>
      <p:pic>
        <p:nvPicPr>
          <p:cNvPr id="86019" name="Picture 3"/>
          <p:cNvPicPr>
            <a:picLocks noGrp="1" noChangeAspect="1" noChangeArrowheads="1"/>
          </p:cNvPicPr>
          <p:nvPr>
            <p:ph sz="quarter" idx="1"/>
          </p:nvPr>
        </p:nvPicPr>
        <p:blipFill>
          <a:blip r:embed="rId4" cstate="print"/>
          <a:srcRect/>
          <a:stretch>
            <a:fillRect/>
          </a:stretch>
        </p:blipFill>
        <p:spPr bwMode="auto">
          <a:xfrm>
            <a:off x="4798254" y="1540648"/>
            <a:ext cx="3324154" cy="2376330"/>
          </a:xfrm>
          <a:prstGeom prst="rect">
            <a:avLst/>
          </a:prstGeom>
          <a:noFill/>
          <a:ln w="9525">
            <a:noFill/>
            <a:miter lim="800000"/>
            <a:headEnd/>
            <a:tailEnd/>
          </a:ln>
        </p:spPr>
      </p:pic>
      <p:pic>
        <p:nvPicPr>
          <p:cNvPr id="86020" name="Picture 4"/>
          <p:cNvPicPr>
            <a:picLocks noChangeAspect="1" noChangeArrowheads="1"/>
          </p:cNvPicPr>
          <p:nvPr/>
        </p:nvPicPr>
        <p:blipFill>
          <a:blip r:embed="rId5" cstate="print"/>
          <a:srcRect/>
          <a:stretch>
            <a:fillRect/>
          </a:stretch>
        </p:blipFill>
        <p:spPr bwMode="auto">
          <a:xfrm>
            <a:off x="4798254" y="3975520"/>
            <a:ext cx="4148138" cy="2882480"/>
          </a:xfrm>
          <a:prstGeom prst="rect">
            <a:avLst/>
          </a:prstGeom>
          <a:noFill/>
          <a:ln w="9525">
            <a:noFill/>
            <a:miter lim="800000"/>
            <a:headEnd/>
            <a:tailEnd/>
          </a:ln>
        </p:spPr>
      </p:pic>
      <p:sp>
        <p:nvSpPr>
          <p:cNvPr id="13" name="TextBox 12"/>
          <p:cNvSpPr txBox="1"/>
          <p:nvPr/>
        </p:nvSpPr>
        <p:spPr>
          <a:xfrm>
            <a:off x="6858000" y="3516868"/>
            <a:ext cx="2286000" cy="400110"/>
          </a:xfrm>
          <a:prstGeom prst="rect">
            <a:avLst/>
          </a:prstGeom>
          <a:noFill/>
        </p:spPr>
        <p:txBody>
          <a:bodyPr wrap="square" rtlCol="0">
            <a:spAutoFit/>
          </a:bodyPr>
          <a:lstStyle/>
          <a:p>
            <a:r>
              <a:rPr lang="en-US" sz="2000" dirty="0">
                <a:solidFill>
                  <a:srgbClr val="FF0000"/>
                </a:solidFill>
              </a:rPr>
              <a:t>Action at a distance</a:t>
            </a:r>
          </a:p>
        </p:txBody>
      </p:sp>
      <p:cxnSp>
        <p:nvCxnSpPr>
          <p:cNvPr id="11" name="Straight Arrow Connector 10"/>
          <p:cNvCxnSpPr/>
          <p:nvPr/>
        </p:nvCxnSpPr>
        <p:spPr>
          <a:xfrm rot="5400000" flipH="1" flipV="1">
            <a:off x="457994" y="2730889"/>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fontScale="90000"/>
          </a:bodyPr>
          <a:lstStyle/>
          <a:p>
            <a:r>
              <a:rPr lang="en-US" dirty="0"/>
              <a:t>Charge: </a:t>
            </a:r>
            <a:r>
              <a:rPr lang="en-US" dirty="0">
                <a:solidFill>
                  <a:srgbClr val="FF0000"/>
                </a:solidFill>
              </a:rPr>
              <a:t>Electrical property of particles</a:t>
            </a:r>
          </a:p>
        </p:txBody>
      </p:sp>
      <p:sp>
        <p:nvSpPr>
          <p:cNvPr id="6" name="Text Box 98"/>
          <p:cNvSpPr txBox="1">
            <a:spLocks noChangeArrowheads="1"/>
          </p:cNvSpPr>
          <p:nvPr/>
        </p:nvSpPr>
        <p:spPr bwMode="auto">
          <a:xfrm>
            <a:off x="4724400" y="1752600"/>
            <a:ext cx="3886200" cy="461665"/>
          </a:xfrm>
          <a:prstGeom prst="rect">
            <a:avLst/>
          </a:prstGeom>
          <a:noFill/>
          <a:ln w="9525">
            <a:noFill/>
            <a:miter lim="800000"/>
            <a:headEnd/>
            <a:tailEnd/>
          </a:ln>
          <a:effectLst/>
        </p:spPr>
        <p:txBody>
          <a:bodyPr wrap="square">
            <a:spAutoFit/>
          </a:bodyPr>
          <a:lstStyle/>
          <a:p>
            <a:pPr algn="l"/>
            <a:r>
              <a:rPr lang="en-US" sz="2400" b="1" dirty="0">
                <a:solidFill>
                  <a:schemeClr val="accent1"/>
                </a:solidFill>
              </a:rPr>
              <a:t>Charge of an electron</a:t>
            </a:r>
          </a:p>
        </p:txBody>
      </p:sp>
      <p:sp>
        <p:nvSpPr>
          <p:cNvPr id="7" name="Text Box 99"/>
          <p:cNvSpPr txBox="1">
            <a:spLocks noChangeArrowheads="1"/>
          </p:cNvSpPr>
          <p:nvPr/>
        </p:nvSpPr>
        <p:spPr bwMode="auto">
          <a:xfrm>
            <a:off x="571500" y="1762509"/>
            <a:ext cx="2971800" cy="461665"/>
          </a:xfrm>
          <a:prstGeom prst="rect">
            <a:avLst/>
          </a:prstGeom>
          <a:noFill/>
          <a:ln w="9525">
            <a:noFill/>
            <a:miter lim="800000"/>
            <a:headEnd/>
            <a:tailEnd/>
          </a:ln>
          <a:effectLst/>
        </p:spPr>
        <p:txBody>
          <a:bodyPr>
            <a:spAutoFit/>
          </a:bodyPr>
          <a:lstStyle/>
          <a:p>
            <a:pPr algn="l"/>
            <a:r>
              <a:rPr lang="en-US" sz="2400" b="1" dirty="0">
                <a:solidFill>
                  <a:schemeClr val="accent1"/>
                </a:solidFill>
              </a:rPr>
              <a:t>Units:  </a:t>
            </a:r>
            <a:r>
              <a:rPr lang="en-US" sz="2400" b="1" dirty="0">
                <a:solidFill>
                  <a:srgbClr val="4F81BD"/>
                </a:solidFill>
              </a:rPr>
              <a:t>coulomb</a:t>
            </a:r>
          </a:p>
        </p:txBody>
      </p:sp>
      <p:sp>
        <p:nvSpPr>
          <p:cNvPr id="8" name="Text Box 100"/>
          <p:cNvSpPr txBox="1">
            <a:spLocks noChangeArrowheads="1"/>
          </p:cNvSpPr>
          <p:nvPr/>
        </p:nvSpPr>
        <p:spPr bwMode="auto">
          <a:xfrm>
            <a:off x="4724400" y="2297846"/>
            <a:ext cx="2125903" cy="369332"/>
          </a:xfrm>
          <a:prstGeom prst="rect">
            <a:avLst/>
          </a:prstGeom>
          <a:noFill/>
          <a:ln w="9525">
            <a:noFill/>
            <a:miter lim="800000"/>
            <a:headEnd/>
            <a:tailEnd/>
          </a:ln>
          <a:effectLst/>
        </p:spPr>
        <p:txBody>
          <a:bodyPr wrap="none">
            <a:spAutoFit/>
          </a:bodyPr>
          <a:lstStyle/>
          <a:p>
            <a:r>
              <a:rPr lang="en-US" dirty="0"/>
              <a:t>e = 1.602  x 10</a:t>
            </a:r>
            <a:r>
              <a:rPr lang="en-US" baseline="30000" dirty="0"/>
              <a:t>-19</a:t>
            </a:r>
            <a:r>
              <a:rPr lang="en-US" dirty="0"/>
              <a:t> C</a:t>
            </a:r>
          </a:p>
        </p:txBody>
      </p:sp>
      <p:sp>
        <p:nvSpPr>
          <p:cNvPr id="9" name="Text Box 101"/>
          <p:cNvSpPr txBox="1">
            <a:spLocks noChangeArrowheads="1"/>
          </p:cNvSpPr>
          <p:nvPr/>
        </p:nvSpPr>
        <p:spPr bwMode="auto">
          <a:xfrm>
            <a:off x="4724400" y="2747665"/>
            <a:ext cx="2971800" cy="461665"/>
          </a:xfrm>
          <a:prstGeom prst="rect">
            <a:avLst/>
          </a:prstGeom>
          <a:noFill/>
          <a:ln w="9525">
            <a:noFill/>
            <a:miter lim="800000"/>
            <a:headEnd/>
            <a:tailEnd/>
          </a:ln>
          <a:effectLst/>
        </p:spPr>
        <p:txBody>
          <a:bodyPr>
            <a:spAutoFit/>
          </a:bodyPr>
          <a:lstStyle/>
          <a:p>
            <a:pPr algn="l"/>
            <a:r>
              <a:rPr lang="en-US" sz="2400" b="1" dirty="0">
                <a:solidFill>
                  <a:srgbClr val="4F81BD"/>
                </a:solidFill>
              </a:rPr>
              <a:t>Charge conservation</a:t>
            </a:r>
          </a:p>
        </p:txBody>
      </p:sp>
      <p:sp>
        <p:nvSpPr>
          <p:cNvPr id="10" name="Text Box 102"/>
          <p:cNvSpPr txBox="1">
            <a:spLocks noChangeArrowheads="1"/>
          </p:cNvSpPr>
          <p:nvPr/>
        </p:nvSpPr>
        <p:spPr bwMode="auto">
          <a:xfrm>
            <a:off x="4724400" y="3298414"/>
            <a:ext cx="4876800" cy="707886"/>
          </a:xfrm>
          <a:prstGeom prst="rect">
            <a:avLst/>
          </a:prstGeom>
          <a:noFill/>
          <a:ln w="9525">
            <a:noFill/>
            <a:miter lim="800000"/>
            <a:headEnd/>
            <a:tailEnd/>
          </a:ln>
          <a:effectLst/>
        </p:spPr>
        <p:txBody>
          <a:bodyPr wrap="square">
            <a:spAutoFit/>
          </a:bodyPr>
          <a:lstStyle/>
          <a:p>
            <a:r>
              <a:rPr lang="en-US" sz="2000" dirty="0"/>
              <a:t>Cannot create or destroy charge,</a:t>
            </a:r>
          </a:p>
          <a:p>
            <a:r>
              <a:rPr lang="en-US" sz="2000" dirty="0"/>
              <a:t> only transfer </a:t>
            </a:r>
          </a:p>
        </p:txBody>
      </p:sp>
      <p:sp>
        <p:nvSpPr>
          <p:cNvPr id="11" name="Text Box 103"/>
          <p:cNvSpPr txBox="1">
            <a:spLocks noChangeArrowheads="1"/>
          </p:cNvSpPr>
          <p:nvPr/>
        </p:nvSpPr>
        <p:spPr bwMode="auto">
          <a:xfrm>
            <a:off x="565322" y="2297846"/>
            <a:ext cx="4038600" cy="923330"/>
          </a:xfrm>
          <a:prstGeom prst="rect">
            <a:avLst/>
          </a:prstGeom>
          <a:noFill/>
          <a:ln w="9525">
            <a:noFill/>
            <a:miter lim="800000"/>
            <a:headEnd/>
            <a:tailEnd/>
          </a:ln>
          <a:effectLst/>
        </p:spPr>
        <p:txBody>
          <a:bodyPr wrap="square">
            <a:spAutoFit/>
          </a:bodyPr>
          <a:lstStyle/>
          <a:p>
            <a:r>
              <a:rPr lang="en-US" dirty="0"/>
              <a:t>One coulomb: amount of charge accumulated in one second by a current of one ampere. </a:t>
            </a:r>
          </a:p>
        </p:txBody>
      </p:sp>
      <p:sp>
        <p:nvSpPr>
          <p:cNvPr id="12" name="Text Box 104"/>
          <p:cNvSpPr txBox="1">
            <a:spLocks noChangeArrowheads="1"/>
          </p:cNvSpPr>
          <p:nvPr/>
        </p:nvSpPr>
        <p:spPr bwMode="auto">
          <a:xfrm>
            <a:off x="565321" y="3298414"/>
            <a:ext cx="4038601" cy="1477328"/>
          </a:xfrm>
          <a:prstGeom prst="rect">
            <a:avLst/>
          </a:prstGeom>
          <a:noFill/>
          <a:ln w="9525">
            <a:noFill/>
            <a:miter lim="800000"/>
            <a:headEnd/>
            <a:tailEnd/>
          </a:ln>
          <a:effectLst/>
        </p:spPr>
        <p:txBody>
          <a:bodyPr wrap="square">
            <a:spAutoFit/>
          </a:bodyPr>
          <a:lstStyle/>
          <a:p>
            <a:r>
              <a:rPr lang="en-US" dirty="0"/>
              <a:t>The coulomb is named for a French physicist, Charles-Augustin de Coulomb (1736-1806), who was the first to measure accurately the forces exerted between electric charges.</a:t>
            </a:r>
          </a:p>
        </p:txBody>
      </p:sp>
      <mc:AlternateContent xmlns:mc="http://schemas.openxmlformats.org/markup-compatibility/2006" xmlns:a14="http://schemas.microsoft.com/office/drawing/2010/main">
        <mc:Choice Requires="a14">
          <p:sp>
            <p:nvSpPr>
              <p:cNvPr id="4" name="TextBox 3"/>
              <p:cNvSpPr txBox="1"/>
              <p:nvPr/>
            </p:nvSpPr>
            <p:spPr>
              <a:xfrm>
                <a:off x="1453869" y="4719992"/>
                <a:ext cx="1207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C</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453869" y="4719992"/>
                <a:ext cx="1207062" cy="369332"/>
              </a:xfrm>
              <a:prstGeom prst="rect">
                <a:avLst/>
              </a:prstGeom>
              <a:blipFill>
                <a:blip r:embed="rId2"/>
                <a:stretch>
                  <a:fillRect l="-4523" r="-1508" b="-6557"/>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Force</a:t>
            </a:r>
          </a:p>
        </p:txBody>
      </p:sp>
      <p:sp>
        <p:nvSpPr>
          <p:cNvPr id="10" name="TextBox 9"/>
          <p:cNvSpPr txBox="1"/>
          <p:nvPr/>
        </p:nvSpPr>
        <p:spPr>
          <a:xfrm>
            <a:off x="432824" y="5870932"/>
            <a:ext cx="2428764" cy="923330"/>
          </a:xfrm>
          <a:prstGeom prst="rect">
            <a:avLst/>
          </a:prstGeom>
          <a:noFill/>
        </p:spPr>
        <p:txBody>
          <a:bodyPr wrap="square" rtlCol="0">
            <a:spAutoFit/>
          </a:bodyPr>
          <a:lstStyle/>
          <a:p>
            <a:r>
              <a:rPr lang="en-US" dirty="0">
                <a:solidFill>
                  <a:srgbClr val="FF0000"/>
                </a:solidFill>
              </a:rPr>
              <a:t>Force exerted on charge 2 by charge 1</a:t>
            </a:r>
          </a:p>
          <a:p>
            <a:endParaRPr lang="en-US" dirty="0"/>
          </a:p>
        </p:txBody>
      </p:sp>
      <p:cxnSp>
        <p:nvCxnSpPr>
          <p:cNvPr id="14" name="Straight Arrow Connector 13"/>
          <p:cNvCxnSpPr/>
          <p:nvPr/>
        </p:nvCxnSpPr>
        <p:spPr>
          <a:xfrm rot="5400000" flipH="1" flipV="1">
            <a:off x="1877400" y="5742600"/>
            <a:ext cx="36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3969" name="Picture 1"/>
          <p:cNvPicPr>
            <a:picLocks noChangeAspect="1" noChangeArrowheads="1"/>
          </p:cNvPicPr>
          <p:nvPr/>
        </p:nvPicPr>
        <p:blipFill>
          <a:blip r:embed="rId2" cstate="print"/>
          <a:srcRect/>
          <a:stretch>
            <a:fillRect/>
          </a:stretch>
        </p:blipFill>
        <p:spPr bwMode="auto">
          <a:xfrm>
            <a:off x="152400" y="1667900"/>
            <a:ext cx="5029200" cy="2751700"/>
          </a:xfrm>
          <a:prstGeom prst="rect">
            <a:avLst/>
          </a:prstGeom>
          <a:noFill/>
          <a:ln w="9525">
            <a:noFill/>
            <a:miter lim="800000"/>
            <a:headEnd/>
            <a:tailEnd/>
          </a:ln>
        </p:spPr>
      </p:pic>
      <p:pic>
        <p:nvPicPr>
          <p:cNvPr id="83970" name="Picture 2"/>
          <p:cNvPicPr>
            <a:picLocks noChangeAspect="1" noChangeArrowheads="1"/>
          </p:cNvPicPr>
          <p:nvPr/>
        </p:nvPicPr>
        <p:blipFill>
          <a:blip r:embed="rId3" cstate="print"/>
          <a:srcRect/>
          <a:stretch>
            <a:fillRect/>
          </a:stretch>
        </p:blipFill>
        <p:spPr bwMode="auto">
          <a:xfrm>
            <a:off x="1828800" y="4724400"/>
            <a:ext cx="4953001" cy="770597"/>
          </a:xfrm>
          <a:prstGeom prst="rect">
            <a:avLst/>
          </a:prstGeom>
          <a:noFill/>
          <a:ln w="9525">
            <a:noFill/>
            <a:miter lim="800000"/>
            <a:headEnd/>
            <a:tailEnd/>
          </a:ln>
        </p:spPr>
      </p:pic>
      <p:pic>
        <p:nvPicPr>
          <p:cNvPr id="83971" name="Picture 3"/>
          <p:cNvPicPr>
            <a:picLocks noChangeAspect="1" noChangeArrowheads="1"/>
          </p:cNvPicPr>
          <p:nvPr/>
        </p:nvPicPr>
        <p:blipFill>
          <a:blip r:embed="rId4" cstate="print"/>
          <a:srcRect/>
          <a:stretch>
            <a:fillRect/>
          </a:stretch>
        </p:blipFill>
        <p:spPr bwMode="auto">
          <a:xfrm>
            <a:off x="5410200" y="1630963"/>
            <a:ext cx="3581400" cy="2026637"/>
          </a:xfrm>
          <a:prstGeom prst="rect">
            <a:avLst/>
          </a:prstGeom>
          <a:noFill/>
          <a:ln w="9525">
            <a:noFill/>
            <a:miter lim="800000"/>
            <a:headEnd/>
            <a:tailEnd/>
          </a:ln>
        </p:spPr>
      </p:pic>
      <p:sp>
        <p:nvSpPr>
          <p:cNvPr id="3" name="TextBox 2"/>
          <p:cNvSpPr txBox="1"/>
          <p:nvPr/>
        </p:nvSpPr>
        <p:spPr>
          <a:xfrm>
            <a:off x="4724677" y="6224284"/>
            <a:ext cx="4346448" cy="400110"/>
          </a:xfrm>
          <a:prstGeom prst="rect">
            <a:avLst/>
          </a:prstGeom>
          <a:noFill/>
        </p:spPr>
        <p:txBody>
          <a:bodyPr wrap="square" rtlCol="0">
            <a:spAutoFit/>
          </a:bodyPr>
          <a:lstStyle/>
          <a:p>
            <a:r>
              <a:rPr lang="el-GR" sz="2000" i="1" dirty="0">
                <a:latin typeface="Times New Roman" panose="02020603050405020304" pitchFamily="18" charset="0"/>
                <a:cs typeface="Times New Roman" panose="02020603050405020304" pitchFamily="18" charset="0"/>
              </a:rPr>
              <a:t>ε</a:t>
            </a:r>
            <a:r>
              <a:rPr lang="el-GR"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 8.854 × 10</a:t>
            </a:r>
            <a:r>
              <a:rPr lang="en-US" sz="2000" baseline="30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farad per meter (F/m)</a:t>
            </a:r>
          </a:p>
        </p:txBody>
      </p:sp>
      <p:sp>
        <p:nvSpPr>
          <p:cNvPr id="11" name="TextBox 10"/>
          <p:cNvSpPr txBox="1"/>
          <p:nvPr/>
        </p:nvSpPr>
        <p:spPr>
          <a:xfrm>
            <a:off x="2293854" y="6261126"/>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2" name="Straight Arrow Connector 11"/>
          <p:cNvCxnSpPr/>
          <p:nvPr/>
        </p:nvCxnSpPr>
        <p:spPr>
          <a:xfrm flipV="1">
            <a:off x="3505200" y="5569196"/>
            <a:ext cx="1588" cy="74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93A43BC-8B9C-4978-A93C-EC358E67D8CA}"/>
              </a:ext>
            </a:extLst>
          </p:cNvPr>
          <p:cNvSpPr txBox="1"/>
          <p:nvPr/>
        </p:nvSpPr>
        <p:spPr>
          <a:xfrm>
            <a:off x="5281169" y="3931622"/>
            <a:ext cx="3710431" cy="400110"/>
          </a:xfrm>
          <a:prstGeom prst="rect">
            <a:avLst/>
          </a:prstGeom>
          <a:noFill/>
        </p:spPr>
        <p:txBody>
          <a:bodyPr wrap="square" rtlCol="0">
            <a:spAutoFit/>
          </a:bodyPr>
          <a:lstStyle/>
          <a:p>
            <a:r>
              <a:rPr lang="en-US" altLang="zh-CN" sz="2000" dirty="0"/>
              <a:t>Two differences between </a:t>
            </a:r>
            <a:r>
              <a:rPr lang="en-US" altLang="zh-CN" sz="2000" dirty="0" err="1"/>
              <a:t>F</a:t>
            </a:r>
            <a:r>
              <a:rPr lang="en-US" altLang="zh-CN" sz="2000" baseline="-25000" dirty="0" err="1"/>
              <a:t>g</a:t>
            </a:r>
            <a:r>
              <a:rPr lang="en-US" altLang="zh-CN" sz="2000" dirty="0"/>
              <a:t> and F</a:t>
            </a:r>
            <a:r>
              <a:rPr lang="en-US" altLang="zh-CN" sz="2000" baseline="-25000" dirty="0"/>
              <a:t>e</a:t>
            </a:r>
            <a:endParaRPr lang="zh-CN" altLang="en-US" sz="2000" baseline="-25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 Field In Free Space</a:t>
            </a:r>
          </a:p>
        </p:txBody>
      </p:sp>
      <p:sp>
        <p:nvSpPr>
          <p:cNvPr id="8" name="TextBox 7"/>
          <p:cNvSpPr txBox="1"/>
          <p:nvPr/>
        </p:nvSpPr>
        <p:spPr>
          <a:xfrm>
            <a:off x="228600" y="3962400"/>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0" name="Straight Arrow Connector 9"/>
          <p:cNvCxnSpPr/>
          <p:nvPr/>
        </p:nvCxnSpPr>
        <p:spPr>
          <a:xfrm rot="5400000" flipH="1" flipV="1">
            <a:off x="915194" y="3656806"/>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2945" name="Picture 1"/>
          <p:cNvPicPr>
            <a:picLocks noGrp="1" noChangeAspect="1" noChangeArrowheads="1"/>
          </p:cNvPicPr>
          <p:nvPr>
            <p:ph sz="quarter" idx="1"/>
          </p:nvPr>
        </p:nvPicPr>
        <p:blipFill>
          <a:blip r:embed="rId2" cstate="print"/>
          <a:srcRect/>
          <a:stretch>
            <a:fillRect/>
          </a:stretch>
        </p:blipFill>
        <p:spPr bwMode="auto">
          <a:xfrm>
            <a:off x="152400" y="1639945"/>
            <a:ext cx="5527675" cy="834909"/>
          </a:xfrm>
          <a:prstGeom prst="rect">
            <a:avLst/>
          </a:prstGeom>
          <a:noFill/>
          <a:ln w="9525">
            <a:noFill/>
            <a:miter lim="800000"/>
            <a:headEnd/>
            <a:tailEnd/>
          </a:ln>
        </p:spPr>
      </p:pic>
      <p:pic>
        <p:nvPicPr>
          <p:cNvPr id="82946" name="Picture 2"/>
          <p:cNvPicPr>
            <a:picLocks noChangeAspect="1" noChangeArrowheads="1"/>
          </p:cNvPicPr>
          <p:nvPr/>
        </p:nvPicPr>
        <p:blipFill>
          <a:blip r:embed="rId3" cstate="print"/>
          <a:srcRect/>
          <a:stretch>
            <a:fillRect/>
          </a:stretch>
        </p:blipFill>
        <p:spPr bwMode="auto">
          <a:xfrm>
            <a:off x="152400" y="2643188"/>
            <a:ext cx="4271471" cy="633412"/>
          </a:xfrm>
          <a:prstGeom prst="rect">
            <a:avLst/>
          </a:prstGeom>
          <a:noFill/>
          <a:ln w="9525">
            <a:noFill/>
            <a:miter lim="800000"/>
            <a:headEnd/>
            <a:tailEnd/>
          </a:ln>
        </p:spPr>
      </p:pic>
      <p:pic>
        <p:nvPicPr>
          <p:cNvPr id="82947" name="Picture 3"/>
          <p:cNvPicPr>
            <a:picLocks noChangeAspect="1" noChangeArrowheads="1"/>
          </p:cNvPicPr>
          <p:nvPr/>
        </p:nvPicPr>
        <p:blipFill>
          <a:blip r:embed="rId4" cstate="print"/>
          <a:srcRect/>
          <a:stretch>
            <a:fillRect/>
          </a:stretch>
        </p:blipFill>
        <p:spPr bwMode="auto">
          <a:xfrm>
            <a:off x="4434547" y="3221169"/>
            <a:ext cx="4328453" cy="333203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Electric Field Inside Dielectric Medium</a:t>
            </a:r>
          </a:p>
        </p:txBody>
      </p:sp>
      <p:sp>
        <p:nvSpPr>
          <p:cNvPr id="6" name="TextBox 5"/>
          <p:cNvSpPr txBox="1"/>
          <p:nvPr/>
        </p:nvSpPr>
        <p:spPr>
          <a:xfrm>
            <a:off x="304800" y="1646872"/>
            <a:ext cx="3429000" cy="1631216"/>
          </a:xfrm>
          <a:prstGeom prst="rect">
            <a:avLst/>
          </a:prstGeom>
          <a:noFill/>
        </p:spPr>
        <p:txBody>
          <a:bodyPr wrap="square" rtlCol="0">
            <a:spAutoFit/>
          </a:bodyPr>
          <a:lstStyle/>
          <a:p>
            <a:r>
              <a:rPr lang="en-US" sz="2000" dirty="0">
                <a:solidFill>
                  <a:srgbClr val="FF0000"/>
                </a:solidFill>
              </a:rPr>
              <a:t>Polarization of atoms changes electric field</a:t>
            </a:r>
          </a:p>
          <a:p>
            <a:endParaRPr lang="en-US" sz="2000" dirty="0">
              <a:solidFill>
                <a:srgbClr val="FF0000"/>
              </a:solidFill>
            </a:endParaRPr>
          </a:p>
          <a:p>
            <a:r>
              <a:rPr lang="en-US" sz="2000" dirty="0">
                <a:solidFill>
                  <a:schemeClr val="tx2"/>
                </a:solidFill>
              </a:rPr>
              <a:t>New field can be accounted for by changing the permittivity</a:t>
            </a:r>
            <a:endParaRPr lang="en-US" sz="2000" dirty="0">
              <a:solidFill>
                <a:srgbClr val="FF0000"/>
              </a:solidFill>
            </a:endParaRPr>
          </a:p>
        </p:txBody>
      </p:sp>
      <p:sp>
        <p:nvSpPr>
          <p:cNvPr id="8" name="TextBox 7"/>
          <p:cNvSpPr txBox="1"/>
          <p:nvPr/>
        </p:nvSpPr>
        <p:spPr>
          <a:xfrm>
            <a:off x="228600" y="4800600"/>
            <a:ext cx="2627116" cy="369332"/>
          </a:xfrm>
          <a:prstGeom prst="rect">
            <a:avLst/>
          </a:prstGeom>
          <a:noFill/>
        </p:spPr>
        <p:txBody>
          <a:bodyPr wrap="none" rtlCol="0">
            <a:spAutoFit/>
          </a:bodyPr>
          <a:lstStyle/>
          <a:p>
            <a:r>
              <a:rPr lang="en-US" dirty="0"/>
              <a:t>Permittivity of the material</a:t>
            </a:r>
          </a:p>
        </p:txBody>
      </p:sp>
      <p:cxnSp>
        <p:nvCxnSpPr>
          <p:cNvPr id="10" name="Straight Arrow Connector 9"/>
          <p:cNvCxnSpPr/>
          <p:nvPr/>
        </p:nvCxnSpPr>
        <p:spPr>
          <a:xfrm rot="5400000" flipH="1" flipV="1">
            <a:off x="1447800" y="44958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04800" y="5279023"/>
            <a:ext cx="3200399" cy="707886"/>
          </a:xfrm>
          <a:prstGeom prst="rect">
            <a:avLst/>
          </a:prstGeom>
          <a:noFill/>
        </p:spPr>
        <p:txBody>
          <a:bodyPr wrap="square" rtlCol="0">
            <a:spAutoFit/>
          </a:bodyPr>
          <a:lstStyle/>
          <a:p>
            <a:r>
              <a:rPr lang="en-US" sz="2000" dirty="0">
                <a:solidFill>
                  <a:srgbClr val="FF0000"/>
                </a:solidFill>
              </a:rPr>
              <a:t>Another quantity used in EM is the electric flux density </a:t>
            </a:r>
            <a:r>
              <a:rPr lang="en-US" sz="2000" b="1" dirty="0">
                <a:solidFill>
                  <a:srgbClr val="FF0000"/>
                </a:solidFill>
              </a:rPr>
              <a:t>D</a:t>
            </a:r>
            <a:r>
              <a:rPr lang="en-US" sz="2000" dirty="0">
                <a:solidFill>
                  <a:srgbClr val="FF0000"/>
                </a:solidFill>
              </a:rPr>
              <a:t>:</a:t>
            </a:r>
          </a:p>
        </p:txBody>
      </p:sp>
      <p:pic>
        <p:nvPicPr>
          <p:cNvPr id="81921" name="Picture 1"/>
          <p:cNvPicPr>
            <a:picLocks noChangeAspect="1" noChangeArrowheads="1"/>
          </p:cNvPicPr>
          <p:nvPr/>
        </p:nvPicPr>
        <p:blipFill>
          <a:blip r:embed="rId2" cstate="print"/>
          <a:srcRect/>
          <a:stretch>
            <a:fillRect/>
          </a:stretch>
        </p:blipFill>
        <p:spPr bwMode="auto">
          <a:xfrm>
            <a:off x="3997862" y="1514801"/>
            <a:ext cx="5000625" cy="3903345"/>
          </a:xfrm>
          <a:prstGeom prst="rect">
            <a:avLst/>
          </a:prstGeom>
          <a:noFill/>
          <a:ln w="9525">
            <a:noFill/>
            <a:miter lim="800000"/>
            <a:headEnd/>
            <a:tailEnd/>
          </a:ln>
        </p:spPr>
      </p:pic>
      <p:pic>
        <p:nvPicPr>
          <p:cNvPr id="81922" name="Picture 2"/>
          <p:cNvPicPr>
            <a:picLocks noChangeAspect="1" noChangeArrowheads="1"/>
          </p:cNvPicPr>
          <p:nvPr/>
        </p:nvPicPr>
        <p:blipFill>
          <a:blip r:embed="rId3" cstate="print"/>
          <a:srcRect/>
          <a:stretch>
            <a:fillRect/>
          </a:stretch>
        </p:blipFill>
        <p:spPr bwMode="auto">
          <a:xfrm>
            <a:off x="381000" y="3429000"/>
            <a:ext cx="3317034" cy="685800"/>
          </a:xfrm>
          <a:prstGeom prst="rect">
            <a:avLst/>
          </a:prstGeom>
          <a:noFill/>
          <a:ln w="9525">
            <a:noFill/>
            <a:miter lim="800000"/>
            <a:headEnd/>
            <a:tailEnd/>
          </a:ln>
        </p:spPr>
      </p:pic>
      <p:pic>
        <p:nvPicPr>
          <p:cNvPr id="81923" name="Picture 3"/>
          <p:cNvPicPr>
            <a:picLocks noGrp="1" noChangeAspect="1" noChangeArrowheads="1"/>
          </p:cNvPicPr>
          <p:nvPr>
            <p:ph sz="quarter" idx="1"/>
          </p:nvPr>
        </p:nvPicPr>
        <p:blipFill>
          <a:blip r:embed="rId4" cstate="print"/>
          <a:srcRect/>
          <a:stretch>
            <a:fillRect/>
          </a:stretch>
        </p:blipFill>
        <p:spPr bwMode="auto">
          <a:xfrm>
            <a:off x="393192" y="6096000"/>
            <a:ext cx="3048000" cy="608021"/>
          </a:xfrm>
          <a:prstGeom prst="rect">
            <a:avLst/>
          </a:prstGeom>
          <a:noFill/>
          <a:ln w="9525">
            <a:noFill/>
            <a:miter lim="800000"/>
            <a:headEnd/>
            <a:tailEnd/>
          </a:ln>
        </p:spPr>
      </p:pic>
      <p:sp>
        <p:nvSpPr>
          <p:cNvPr id="3" name="TextBox 2"/>
          <p:cNvSpPr txBox="1"/>
          <p:nvPr/>
        </p:nvSpPr>
        <p:spPr>
          <a:xfrm>
            <a:off x="6172200" y="5695890"/>
            <a:ext cx="168347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Electric dipole</a:t>
            </a:r>
          </a:p>
        </p:txBody>
      </p:sp>
      <p:sp>
        <p:nvSpPr>
          <p:cNvPr id="4" name="Rectangle 3"/>
          <p:cNvSpPr/>
          <p:nvPr/>
        </p:nvSpPr>
        <p:spPr>
          <a:xfrm>
            <a:off x="6747237" y="4800599"/>
            <a:ext cx="533400" cy="617547"/>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cxnSpLocks/>
            <a:stCxn id="4" idx="2"/>
          </p:cNvCxnSpPr>
          <p:nvPr/>
        </p:nvCxnSpPr>
        <p:spPr>
          <a:xfrm>
            <a:off x="7013937" y="5418146"/>
            <a:ext cx="0" cy="353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61D6A1-437B-458F-A547-1EB65C6D7E44}"/>
              </a:ext>
            </a:extLst>
          </p:cNvPr>
          <p:cNvSpPr txBox="1"/>
          <p:nvPr/>
        </p:nvSpPr>
        <p:spPr>
          <a:xfrm>
            <a:off x="3816441" y="6110369"/>
            <a:ext cx="5181598" cy="707886"/>
          </a:xfrm>
          <a:prstGeom prst="rect">
            <a:avLst/>
          </a:prstGeom>
          <a:noFill/>
        </p:spPr>
        <p:txBody>
          <a:bodyPr wrap="square" rtlCol="0">
            <a:spAutoFit/>
          </a:bodyPr>
          <a:lstStyle/>
          <a:p>
            <a:r>
              <a:rPr lang="en-US" altLang="zh-CN" sz="2000" dirty="0"/>
              <a:t>The fields of dipoles tend to </a:t>
            </a:r>
            <a:r>
              <a:rPr lang="en-US" altLang="zh-CN" sz="2000" dirty="0">
                <a:solidFill>
                  <a:srgbClr val="FF0000"/>
                </a:solidFill>
              </a:rPr>
              <a:t>counteract</a:t>
            </a:r>
            <a:r>
              <a:rPr lang="en-US" altLang="zh-CN" sz="2000" dirty="0"/>
              <a:t> the field due to the positive charge</a:t>
            </a:r>
            <a:endParaRPr lang="zh-CN" alt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Field </a:t>
            </a:r>
            <a:r>
              <a:rPr lang="en-US" altLang="zh-CN" dirty="0"/>
              <a:t>In Free Space</a:t>
            </a:r>
            <a:endParaRPr lang="en-US" dirty="0"/>
          </a:p>
        </p:txBody>
      </p:sp>
      <p:pic>
        <p:nvPicPr>
          <p:cNvPr id="8" name="Picture 7" descr="blank.tiff"/>
          <p:cNvPicPr>
            <a:picLocks noChangeAspect="1"/>
          </p:cNvPicPr>
          <p:nvPr/>
        </p:nvPicPr>
        <p:blipFill>
          <a:blip r:embed="rId2" cstate="print"/>
          <a:stretch>
            <a:fillRect/>
          </a:stretch>
        </p:blipFill>
        <p:spPr>
          <a:xfrm>
            <a:off x="6858000" y="2057399"/>
            <a:ext cx="1447800" cy="381001"/>
          </a:xfrm>
          <a:prstGeom prst="rect">
            <a:avLst/>
          </a:prstGeom>
        </p:spPr>
      </p:pic>
      <p:sp>
        <p:nvSpPr>
          <p:cNvPr id="10" name="TextBox 9"/>
          <p:cNvSpPr txBox="1"/>
          <p:nvPr/>
        </p:nvSpPr>
        <p:spPr>
          <a:xfrm>
            <a:off x="152400" y="2514600"/>
            <a:ext cx="3657600" cy="707886"/>
          </a:xfrm>
          <a:prstGeom prst="rect">
            <a:avLst/>
          </a:prstGeom>
          <a:noFill/>
        </p:spPr>
        <p:txBody>
          <a:bodyPr wrap="square" rtlCol="0">
            <a:spAutoFit/>
          </a:bodyPr>
          <a:lstStyle/>
          <a:p>
            <a:r>
              <a:rPr lang="en-US" sz="2000" dirty="0">
                <a:solidFill>
                  <a:srgbClr val="FF0000"/>
                </a:solidFill>
              </a:rPr>
              <a:t>Magnetic field induced by a current in a long wire</a:t>
            </a:r>
          </a:p>
        </p:txBody>
      </p:sp>
      <p:sp>
        <p:nvSpPr>
          <p:cNvPr id="13" name="TextBox 12"/>
          <p:cNvSpPr txBox="1"/>
          <p:nvPr/>
        </p:nvSpPr>
        <p:spPr>
          <a:xfrm>
            <a:off x="187041" y="4450442"/>
            <a:ext cx="3588317" cy="369332"/>
          </a:xfrm>
          <a:prstGeom prst="rect">
            <a:avLst/>
          </a:prstGeom>
          <a:noFill/>
        </p:spPr>
        <p:txBody>
          <a:bodyPr wrap="none" rtlCol="0">
            <a:spAutoFit/>
          </a:bodyPr>
          <a:lstStyle/>
          <a:p>
            <a:r>
              <a:rPr lang="en-US" dirty="0"/>
              <a:t>Magnetic permeability of free space</a:t>
            </a:r>
          </a:p>
        </p:txBody>
      </p:sp>
      <p:sp>
        <p:nvSpPr>
          <p:cNvPr id="15" name="TextBox 14"/>
          <p:cNvSpPr txBox="1"/>
          <p:nvPr/>
        </p:nvSpPr>
        <p:spPr>
          <a:xfrm>
            <a:off x="152400" y="5291094"/>
            <a:ext cx="3929062" cy="646331"/>
          </a:xfrm>
          <a:prstGeom prst="rect">
            <a:avLst/>
          </a:prstGeom>
          <a:noFill/>
        </p:spPr>
        <p:txBody>
          <a:bodyPr wrap="square" rtlCol="0">
            <a:spAutoFit/>
          </a:bodyPr>
          <a:lstStyle/>
          <a:p>
            <a:r>
              <a:rPr lang="en-US" dirty="0">
                <a:solidFill>
                  <a:srgbClr val="FF0000"/>
                </a:solidFill>
              </a:rPr>
              <a:t>Electric and magnetic fields are connected through the speed of light:</a:t>
            </a:r>
          </a:p>
        </p:txBody>
      </p:sp>
      <p:sp>
        <p:nvSpPr>
          <p:cNvPr id="16" name="TextBox 15"/>
          <p:cNvSpPr txBox="1"/>
          <p:nvPr/>
        </p:nvSpPr>
        <p:spPr>
          <a:xfrm>
            <a:off x="76200" y="1676400"/>
            <a:ext cx="8915400" cy="461665"/>
          </a:xfrm>
          <a:prstGeom prst="rect">
            <a:avLst/>
          </a:prstGeom>
          <a:noFill/>
        </p:spPr>
        <p:txBody>
          <a:bodyPr wrap="square" rtlCol="0">
            <a:spAutoFit/>
          </a:bodyPr>
          <a:lstStyle/>
          <a:p>
            <a:r>
              <a:rPr lang="en-US" sz="2400" i="1" dirty="0">
                <a:solidFill>
                  <a:schemeClr val="tx2"/>
                </a:solidFill>
              </a:rPr>
              <a:t>Electric charges can be isolated, but magnetic poles always exist in pairs.</a:t>
            </a:r>
          </a:p>
        </p:txBody>
      </p:sp>
      <p:pic>
        <p:nvPicPr>
          <p:cNvPr id="80897" name="Picture 1"/>
          <p:cNvPicPr>
            <a:picLocks noChangeAspect="1" noChangeArrowheads="1"/>
          </p:cNvPicPr>
          <p:nvPr/>
        </p:nvPicPr>
        <p:blipFill>
          <a:blip r:embed="rId3" cstate="print"/>
          <a:srcRect/>
          <a:stretch>
            <a:fillRect/>
          </a:stretch>
        </p:blipFill>
        <p:spPr bwMode="auto">
          <a:xfrm>
            <a:off x="229920" y="3303454"/>
            <a:ext cx="2262187" cy="644634"/>
          </a:xfrm>
          <a:prstGeom prst="rect">
            <a:avLst/>
          </a:prstGeom>
          <a:noFill/>
          <a:ln w="9525">
            <a:noFill/>
            <a:miter lim="800000"/>
            <a:headEnd/>
            <a:tailEnd/>
          </a:ln>
        </p:spPr>
      </p:pic>
      <p:pic>
        <p:nvPicPr>
          <p:cNvPr id="80898" name="Picture 2"/>
          <p:cNvPicPr>
            <a:picLocks noChangeAspect="1" noChangeArrowheads="1"/>
          </p:cNvPicPr>
          <p:nvPr/>
        </p:nvPicPr>
        <p:blipFill>
          <a:blip r:embed="rId4" cstate="print"/>
          <a:srcRect/>
          <a:stretch>
            <a:fillRect/>
          </a:stretch>
        </p:blipFill>
        <p:spPr bwMode="auto">
          <a:xfrm>
            <a:off x="229920" y="4109685"/>
            <a:ext cx="4419600" cy="343872"/>
          </a:xfrm>
          <a:prstGeom prst="rect">
            <a:avLst/>
          </a:prstGeom>
          <a:noFill/>
          <a:ln w="9525">
            <a:noFill/>
            <a:miter lim="800000"/>
            <a:headEnd/>
            <a:tailEnd/>
          </a:ln>
        </p:spPr>
      </p:pic>
      <p:pic>
        <p:nvPicPr>
          <p:cNvPr id="80900" name="Picture 4"/>
          <p:cNvPicPr>
            <a:picLocks noChangeAspect="1" noChangeArrowheads="1"/>
          </p:cNvPicPr>
          <p:nvPr/>
        </p:nvPicPr>
        <p:blipFill>
          <a:blip r:embed="rId5" cstate="print"/>
          <a:srcRect/>
          <a:stretch>
            <a:fillRect/>
          </a:stretch>
        </p:blipFill>
        <p:spPr bwMode="auto">
          <a:xfrm>
            <a:off x="228600" y="5933833"/>
            <a:ext cx="3776662" cy="817304"/>
          </a:xfrm>
          <a:prstGeom prst="rect">
            <a:avLst/>
          </a:prstGeom>
          <a:noFill/>
          <a:ln w="9525">
            <a:noFill/>
            <a:miter lim="800000"/>
            <a:headEnd/>
            <a:tailEnd/>
          </a:ln>
        </p:spPr>
      </p:pic>
      <p:pic>
        <p:nvPicPr>
          <p:cNvPr id="809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737107" y="2595265"/>
            <a:ext cx="4386298" cy="4343400"/>
          </a:xfrm>
          <a:prstGeom prst="rect">
            <a:avLst/>
          </a:prstGeom>
          <a:noFill/>
          <a:ln w="9525">
            <a:noFill/>
            <a:miter lim="800000"/>
            <a:headEnd/>
            <a:tailEnd/>
          </a:ln>
        </p:spPr>
      </p:pic>
      <p:pic>
        <p:nvPicPr>
          <p:cNvPr id="3" name="Picture 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3" t="5638"/>
          <a:stretch/>
        </p:blipFill>
        <p:spPr>
          <a:xfrm>
            <a:off x="3667654" y="2040855"/>
            <a:ext cx="2758250" cy="2139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TAs and Lab Teacher</a:t>
            </a:r>
          </a:p>
        </p:txBody>
      </p:sp>
      <p:sp>
        <p:nvSpPr>
          <p:cNvPr id="3" name="Content Placeholder 2"/>
          <p:cNvSpPr>
            <a:spLocks noGrp="1"/>
          </p:cNvSpPr>
          <p:nvPr>
            <p:ph sz="quarter" idx="1"/>
          </p:nvPr>
        </p:nvSpPr>
        <p:spPr>
          <a:xfrm>
            <a:off x="612648" y="1600200"/>
            <a:ext cx="8153400" cy="5029200"/>
          </a:xfrm>
        </p:spPr>
        <p:txBody>
          <a:bodyPr>
            <a:normAutofit fontScale="85000" lnSpcReduction="20000"/>
          </a:bodyPr>
          <a:lstStyle/>
          <a:p>
            <a:pPr marL="0" indent="-320400"/>
            <a:r>
              <a:rPr lang="en-US" sz="2600" dirty="0"/>
              <a:t>TAs</a:t>
            </a:r>
            <a:br>
              <a:rPr lang="en-US" sz="2600" dirty="0"/>
            </a:br>
            <a:r>
              <a:rPr lang="zh-CN" altLang="en-US" sz="2200" dirty="0"/>
              <a:t>     乙立晖   </a:t>
            </a:r>
            <a:r>
              <a:rPr lang="en-US" altLang="zh-CN" sz="2200" dirty="0"/>
              <a:t>(grader)   yilh@shanghaitech.edu.cn</a:t>
            </a:r>
            <a:endParaRPr lang="zh-CN" altLang="en-US" sz="2200" dirty="0"/>
          </a:p>
          <a:p>
            <a:pPr marL="0" indent="-457200">
              <a:buNone/>
            </a:pPr>
            <a:r>
              <a:rPr lang="zh-CN" altLang="en-US" sz="2200" dirty="0"/>
              <a:t>     戚倨瑞   </a:t>
            </a:r>
            <a:r>
              <a:rPr lang="en-US" altLang="zh-CN" sz="2200" dirty="0"/>
              <a:t>(grader)   qijr@shanghaitech.edu.cn</a:t>
            </a:r>
            <a:endParaRPr lang="zh-CN" altLang="en-US" sz="2200" dirty="0"/>
          </a:p>
          <a:p>
            <a:pPr marL="0" indent="-457200">
              <a:buNone/>
            </a:pPr>
            <a:r>
              <a:rPr lang="zh-CN" altLang="en-US" sz="2200" dirty="0"/>
              <a:t>     胡雯漫   </a:t>
            </a:r>
            <a:r>
              <a:rPr lang="en-US" altLang="zh-CN" sz="2200" dirty="0"/>
              <a:t>(grader)   huwm@shanghaitech.edu.cn</a:t>
            </a:r>
            <a:endParaRPr lang="zh-CN" altLang="en-US" sz="2200" dirty="0"/>
          </a:p>
          <a:p>
            <a:pPr marL="0" indent="-457200">
              <a:buNone/>
            </a:pPr>
            <a:r>
              <a:rPr lang="zh-CN" altLang="en-US" sz="2200" dirty="0"/>
              <a:t>     缪思羽   </a:t>
            </a:r>
            <a:r>
              <a:rPr lang="en-US" altLang="zh-CN" sz="2200" dirty="0"/>
              <a:t>(grader, lab)   miaosy@shanghaitech.edu.cn</a:t>
            </a:r>
            <a:endParaRPr lang="zh-CN" altLang="en-US" sz="2200" dirty="0"/>
          </a:p>
          <a:p>
            <a:pPr marL="0" indent="-457200">
              <a:buNone/>
            </a:pPr>
            <a:r>
              <a:rPr lang="zh-CN" altLang="en-US" sz="2200" dirty="0"/>
              <a:t>     昌昶   </a:t>
            </a:r>
            <a:r>
              <a:rPr lang="en-US" altLang="zh-CN" sz="2200" dirty="0"/>
              <a:t>(grader, lab)   changch@shanghaitech.edu.cn</a:t>
            </a:r>
          </a:p>
          <a:p>
            <a:pPr marL="0" indent="-457200">
              <a:buNone/>
            </a:pPr>
            <a:r>
              <a:rPr lang="zh-CN" altLang="en-US" sz="2200" dirty="0"/>
              <a:t>     张乐嘉   </a:t>
            </a:r>
            <a:r>
              <a:rPr lang="en-US" altLang="zh-CN" sz="2200" dirty="0"/>
              <a:t>(grader, lab)   </a:t>
            </a:r>
            <a:r>
              <a:rPr lang="en-US" altLang="zh-CN" sz="2200" dirty="0" err="1"/>
              <a:t>zhanglj</a:t>
            </a:r>
            <a:r>
              <a:rPr lang="en-US" altLang="zh-CN" sz="2200" dirty="0"/>
              <a:t> @shanghaitech.edu.cn</a:t>
            </a:r>
            <a:endParaRPr lang="zh-CN" altLang="en-US" sz="2200" dirty="0"/>
          </a:p>
          <a:p>
            <a:pPr marL="0" indent="-457200">
              <a:buNone/>
            </a:pPr>
            <a:r>
              <a:rPr lang="zh-CN" altLang="en-US" sz="2200" dirty="0"/>
              <a:t>     张正枰   </a:t>
            </a:r>
            <a:r>
              <a:rPr lang="en-US" altLang="zh-CN" sz="2200" dirty="0"/>
              <a:t>(lab)   zhangzhp1@shanghaitech.edu.cn</a:t>
            </a:r>
            <a:endParaRPr lang="zh-CN" altLang="en-US" sz="2200" dirty="0"/>
          </a:p>
          <a:p>
            <a:pPr marL="0" indent="-457200">
              <a:buNone/>
            </a:pPr>
            <a:r>
              <a:rPr lang="zh-CN" altLang="en-US" sz="2200" dirty="0"/>
              <a:t>     朱昳慧   </a:t>
            </a:r>
            <a:r>
              <a:rPr lang="en-US" altLang="zh-CN" sz="2200" dirty="0"/>
              <a:t>(lab)   zhuyh@shanghaitech.edu.cn</a:t>
            </a:r>
          </a:p>
          <a:p>
            <a:pPr marL="0" indent="-457200">
              <a:buNone/>
            </a:pPr>
            <a:r>
              <a:rPr lang="zh-CN" altLang="en-US" sz="2200" dirty="0"/>
              <a:t>     余肖鹏   </a:t>
            </a:r>
            <a:r>
              <a:rPr lang="en-US" altLang="zh-CN" sz="2200" dirty="0"/>
              <a:t>(lab)   yuxp@shanghaitech.edu.cn</a:t>
            </a:r>
          </a:p>
          <a:p>
            <a:pPr marL="0" indent="-457200">
              <a:buNone/>
            </a:pPr>
            <a:r>
              <a:rPr lang="zh-CN" altLang="en-US" sz="2200" dirty="0"/>
              <a:t>     李晨喆   </a:t>
            </a:r>
            <a:r>
              <a:rPr lang="en-US" altLang="zh-CN" sz="2200" dirty="0"/>
              <a:t>(lab)   lichzh@shanghaitech.edu.cn</a:t>
            </a:r>
            <a:endParaRPr lang="zh-CN" altLang="en-US" sz="2200" dirty="0"/>
          </a:p>
          <a:p>
            <a:pPr marL="0" indent="-457200">
              <a:buNone/>
            </a:pPr>
            <a:r>
              <a:rPr lang="zh-CN" altLang="en-US" sz="2200" dirty="0"/>
              <a:t>     姚进   </a:t>
            </a:r>
            <a:r>
              <a:rPr lang="en-US" altLang="zh-CN" sz="2200" dirty="0"/>
              <a:t>(lab)   yaojin@shanghaitech.edu.cn</a:t>
            </a:r>
            <a:endParaRPr lang="zh-CN" altLang="en-US" sz="2200" dirty="0"/>
          </a:p>
          <a:p>
            <a:pPr marL="0" indent="-457200">
              <a:buNone/>
            </a:pPr>
            <a:endParaRPr lang="zh-CN" altLang="en-US" sz="2200" dirty="0"/>
          </a:p>
          <a:p>
            <a:r>
              <a:rPr lang="en-US" sz="2600" dirty="0"/>
              <a:t>Lab teacher</a:t>
            </a:r>
            <a:br>
              <a:rPr lang="en-US" sz="2600" dirty="0"/>
            </a:br>
            <a:r>
              <a:rPr lang="zh-CN" altLang="en-US" sz="2600" dirty="0"/>
              <a:t>李娟 </a:t>
            </a:r>
            <a:r>
              <a:rPr lang="en-US" altLang="zh-CN" sz="2600" dirty="0"/>
              <a:t>lijuan@shanghaitech.edu.cn</a:t>
            </a:r>
            <a:endParaRPr lang="en-US" sz="2600" dirty="0"/>
          </a:p>
        </p:txBody>
      </p:sp>
    </p:spTree>
    <p:extLst>
      <p:ext uri="{BB962C8B-B14F-4D97-AF65-F5344CB8AC3E}">
        <p14:creationId xmlns:p14="http://schemas.microsoft.com/office/powerpoint/2010/main" val="40459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Grp="1" noChangeAspect="1" noChangeArrowheads="1"/>
          </p:cNvPicPr>
          <p:nvPr>
            <p:ph sz="quarter" idx="1"/>
          </p:nvPr>
        </p:nvPicPr>
        <p:blipFill>
          <a:blip r:embed="rId2" cstate="print"/>
          <a:srcRect/>
          <a:stretch>
            <a:fillRect/>
          </a:stretch>
        </p:blipFill>
        <p:spPr bwMode="auto">
          <a:xfrm>
            <a:off x="1085850" y="2434501"/>
            <a:ext cx="6972300" cy="312330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Static vs. Dynamic</a:t>
            </a:r>
          </a:p>
        </p:txBody>
      </p:sp>
      <p:sp>
        <p:nvSpPr>
          <p:cNvPr id="5" name="TextBox 4"/>
          <p:cNvSpPr txBox="1"/>
          <p:nvPr/>
        </p:nvSpPr>
        <p:spPr>
          <a:xfrm>
            <a:off x="1067315" y="1600200"/>
            <a:ext cx="6972300" cy="677108"/>
          </a:xfrm>
          <a:prstGeom prst="rect">
            <a:avLst/>
          </a:prstGeom>
          <a:noFill/>
        </p:spPr>
        <p:txBody>
          <a:bodyPr wrap="square" rtlCol="0">
            <a:spAutoFit/>
          </a:bodyPr>
          <a:lstStyle/>
          <a:p>
            <a:r>
              <a:rPr lang="en-US" sz="2000" dirty="0">
                <a:solidFill>
                  <a:srgbClr val="FF0000"/>
                </a:solidFill>
              </a:rPr>
              <a:t>Static conditions</a:t>
            </a:r>
            <a:r>
              <a:rPr lang="en-US" dirty="0"/>
              <a:t>: charges are stationary or moving, but if moving, they do so at a constant velocity.</a:t>
            </a:r>
          </a:p>
        </p:txBody>
      </p:sp>
      <p:sp>
        <p:nvSpPr>
          <p:cNvPr id="6" name="TextBox 5"/>
          <p:cNvSpPr txBox="1"/>
          <p:nvPr/>
        </p:nvSpPr>
        <p:spPr>
          <a:xfrm>
            <a:off x="1107948" y="5715000"/>
            <a:ext cx="7162800" cy="707886"/>
          </a:xfrm>
          <a:prstGeom prst="rect">
            <a:avLst/>
          </a:prstGeom>
          <a:noFill/>
        </p:spPr>
        <p:txBody>
          <a:bodyPr wrap="square" rtlCol="0">
            <a:spAutoFit/>
          </a:bodyPr>
          <a:lstStyle/>
          <a:p>
            <a:r>
              <a:rPr lang="en-US" sz="2000" dirty="0">
                <a:solidFill>
                  <a:srgbClr val="FF0000"/>
                </a:solidFill>
              </a:rPr>
              <a:t>Under static conditions, electric and magnetic fields are independent, but under dynamic conditions, they become coupled.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Properties</a:t>
            </a:r>
          </a:p>
        </p:txBody>
      </p:sp>
      <p:pic>
        <p:nvPicPr>
          <p:cNvPr id="78849" name="Picture 1"/>
          <p:cNvPicPr>
            <a:picLocks noGrp="1" noChangeAspect="1" noChangeArrowheads="1"/>
          </p:cNvPicPr>
          <p:nvPr>
            <p:ph sz="quarter" idx="1"/>
          </p:nvPr>
        </p:nvPicPr>
        <p:blipFill>
          <a:blip r:embed="rId2" cstate="print"/>
          <a:srcRect/>
          <a:stretch>
            <a:fillRect/>
          </a:stretch>
        </p:blipFill>
        <p:spPr bwMode="auto">
          <a:xfrm>
            <a:off x="495300" y="1935319"/>
            <a:ext cx="8153400" cy="382556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Traveling Waves</a:t>
            </a:r>
          </a:p>
        </p:txBody>
      </p:sp>
      <p:sp>
        <p:nvSpPr>
          <p:cNvPr id="3" name="Content Placeholder 2"/>
          <p:cNvSpPr>
            <a:spLocks noGrp="1"/>
          </p:cNvSpPr>
          <p:nvPr>
            <p:ph sz="quarter" idx="1"/>
          </p:nvPr>
        </p:nvSpPr>
        <p:spPr/>
        <p:txBody>
          <a:bodyPr/>
          <a:lstStyle/>
          <a:p>
            <a:r>
              <a:rPr lang="en-US" dirty="0"/>
              <a:t>Waves carry energy</a:t>
            </a:r>
          </a:p>
          <a:p>
            <a:r>
              <a:rPr lang="en-US" dirty="0"/>
              <a:t>Waves have velocity</a:t>
            </a:r>
          </a:p>
          <a:p>
            <a:r>
              <a:rPr lang="en-US" dirty="0"/>
              <a:t>Many waves are linear: they do not affect the passage of other waves; they can pass right through them</a:t>
            </a:r>
          </a:p>
          <a:p>
            <a:endParaRPr lang="en-US" dirty="0"/>
          </a:p>
          <a:p>
            <a:r>
              <a:rPr lang="en-US" dirty="0">
                <a:solidFill>
                  <a:srgbClr val="FF0000"/>
                </a:solidFill>
              </a:rPr>
              <a:t>Transient waves</a:t>
            </a:r>
            <a:r>
              <a:rPr lang="en-US" dirty="0"/>
              <a:t>: caused by sudden disturbance</a:t>
            </a:r>
          </a:p>
          <a:p>
            <a:r>
              <a:rPr lang="en-US" dirty="0">
                <a:solidFill>
                  <a:srgbClr val="FF0000"/>
                </a:solidFill>
              </a:rPr>
              <a:t>Continuous periodic waves</a:t>
            </a:r>
            <a:r>
              <a:rPr lang="en-US" dirty="0"/>
              <a:t>: repetitive source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Waves</a:t>
            </a:r>
          </a:p>
        </p:txBody>
      </p:sp>
      <p:pic>
        <p:nvPicPr>
          <p:cNvPr id="76801" name="Picture 1"/>
          <p:cNvPicPr>
            <a:picLocks noGrp="1" noChangeAspect="1" noChangeArrowheads="1"/>
          </p:cNvPicPr>
          <p:nvPr>
            <p:ph sz="quarter" idx="1"/>
          </p:nvPr>
        </p:nvPicPr>
        <p:blipFill>
          <a:blip r:embed="rId2" cstate="print"/>
          <a:srcRect/>
          <a:stretch>
            <a:fillRect/>
          </a:stretch>
        </p:blipFill>
        <p:spPr bwMode="auto">
          <a:xfrm>
            <a:off x="0" y="2819400"/>
            <a:ext cx="9120188" cy="3328099"/>
          </a:xfrm>
          <a:prstGeom prst="rect">
            <a:avLst/>
          </a:prstGeom>
          <a:noFill/>
          <a:ln w="9525">
            <a:noFill/>
            <a:miter lim="800000"/>
            <a:headEnd/>
            <a:tailEnd/>
          </a:ln>
        </p:spPr>
      </p:pic>
      <p:sp>
        <p:nvSpPr>
          <p:cNvPr id="3" name="文本框 2">
            <a:extLst>
              <a:ext uri="{FF2B5EF4-FFF2-40B4-BE49-F238E27FC236}">
                <a16:creationId xmlns:a16="http://schemas.microsoft.com/office/drawing/2014/main" id="{DB8A1762-D4D2-4BFC-BE1F-1CDCCB4F4814}"/>
              </a:ext>
            </a:extLst>
          </p:cNvPr>
          <p:cNvSpPr txBox="1"/>
          <p:nvPr/>
        </p:nvSpPr>
        <p:spPr>
          <a:xfrm>
            <a:off x="4028440" y="1531109"/>
            <a:ext cx="2829560" cy="400110"/>
          </a:xfrm>
          <a:prstGeom prst="rect">
            <a:avLst/>
          </a:prstGeom>
          <a:noFill/>
        </p:spPr>
        <p:txBody>
          <a:bodyPr wrap="square" rtlCol="0">
            <a:spAutoFit/>
          </a:bodyPr>
          <a:lstStyle/>
          <a:p>
            <a:r>
              <a:rPr lang="en-US" altLang="zh-CN" sz="2000" dirty="0"/>
              <a:t>Surface with equal phase</a:t>
            </a:r>
            <a:endParaRPr lang="zh-CN" altLang="en-US" sz="2000" dirty="0"/>
          </a:p>
        </p:txBody>
      </p:sp>
      <p:cxnSp>
        <p:nvCxnSpPr>
          <p:cNvPr id="5" name="直接箭头连接符 4">
            <a:extLst>
              <a:ext uri="{FF2B5EF4-FFF2-40B4-BE49-F238E27FC236}">
                <a16:creationId xmlns:a16="http://schemas.microsoft.com/office/drawing/2014/main" id="{D581B299-441F-42CD-8417-999E5ECB4571}"/>
              </a:ext>
            </a:extLst>
          </p:cNvPr>
          <p:cNvCxnSpPr>
            <a:cxnSpLocks/>
          </p:cNvCxnSpPr>
          <p:nvPr/>
        </p:nvCxnSpPr>
        <p:spPr>
          <a:xfrm flipH="1">
            <a:off x="3988816" y="1929242"/>
            <a:ext cx="700532" cy="1271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D342261-1E7A-412B-98D8-28ABD8F21B2B}"/>
              </a:ext>
            </a:extLst>
          </p:cNvPr>
          <p:cNvCxnSpPr>
            <a:cxnSpLocks/>
          </p:cNvCxnSpPr>
          <p:nvPr/>
        </p:nvCxnSpPr>
        <p:spPr>
          <a:xfrm>
            <a:off x="5562600" y="1931219"/>
            <a:ext cx="114300" cy="8881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BF5848A-5A2E-4E42-B7DF-737A4D0B1E5C}"/>
              </a:ext>
            </a:extLst>
          </p:cNvPr>
          <p:cNvCxnSpPr>
            <a:cxnSpLocks/>
          </p:cNvCxnSpPr>
          <p:nvPr/>
        </p:nvCxnSpPr>
        <p:spPr>
          <a:xfrm>
            <a:off x="6372860" y="1929242"/>
            <a:ext cx="1856740" cy="890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990600"/>
          </a:xfrm>
        </p:spPr>
        <p:txBody>
          <a:bodyPr/>
          <a:lstStyle/>
          <a:p>
            <a:r>
              <a:rPr lang="en-US" dirty="0"/>
              <a:t>Sinusoidal Waves in Lossless Media</a:t>
            </a:r>
          </a:p>
        </p:txBody>
      </p:sp>
      <p:sp>
        <p:nvSpPr>
          <p:cNvPr id="5" name="TextBox 4"/>
          <p:cNvSpPr txBox="1"/>
          <p:nvPr/>
        </p:nvSpPr>
        <p:spPr>
          <a:xfrm>
            <a:off x="228600" y="2368931"/>
            <a:ext cx="4605556" cy="1384995"/>
          </a:xfrm>
          <a:prstGeom prst="rect">
            <a:avLst/>
          </a:prstGeom>
          <a:noFill/>
        </p:spPr>
        <p:txBody>
          <a:bodyPr wrap="square" rtlCol="0">
            <a:spAutoFit/>
          </a:bodyPr>
          <a:lstStyle/>
          <a:p>
            <a:r>
              <a:rPr lang="en-US" sz="2400" dirty="0"/>
              <a:t>Take wave on water as an example</a:t>
            </a:r>
            <a:r>
              <a:rPr lang="en-US" sz="2000" dirty="0"/>
              <a:t> </a:t>
            </a:r>
          </a:p>
          <a:p>
            <a:endParaRPr lang="en-US" sz="2000" i="1" dirty="0"/>
          </a:p>
          <a:p>
            <a:r>
              <a:rPr lang="en-US" sz="2000" i="1" dirty="0"/>
              <a:t>y </a:t>
            </a:r>
            <a:r>
              <a:rPr lang="en-US" sz="2000" dirty="0"/>
              <a:t>= height of water surface</a:t>
            </a:r>
          </a:p>
          <a:p>
            <a:r>
              <a:rPr lang="en-US" sz="2000" i="1" dirty="0"/>
              <a:t>x </a:t>
            </a:r>
            <a:r>
              <a:rPr lang="en-US" sz="2000" dirty="0"/>
              <a:t>= distance</a:t>
            </a:r>
          </a:p>
        </p:txBody>
      </p:sp>
      <p:pic>
        <p:nvPicPr>
          <p:cNvPr id="75777" name="Picture 1"/>
          <p:cNvPicPr>
            <a:picLocks noGrp="1" noChangeAspect="1" noChangeArrowheads="1"/>
          </p:cNvPicPr>
          <p:nvPr>
            <p:ph sz="quarter" idx="1"/>
          </p:nvPr>
        </p:nvPicPr>
        <p:blipFill>
          <a:blip r:embed="rId2" cstate="print"/>
          <a:srcRect/>
          <a:stretch>
            <a:fillRect/>
          </a:stretch>
        </p:blipFill>
        <p:spPr bwMode="auto">
          <a:xfrm>
            <a:off x="228600" y="1562234"/>
            <a:ext cx="6629400" cy="724147"/>
          </a:xfrm>
          <a:prstGeom prst="rect">
            <a:avLst/>
          </a:prstGeom>
          <a:noFill/>
          <a:ln w="9525">
            <a:noFill/>
            <a:miter lim="800000"/>
            <a:headEnd/>
            <a:tailEnd/>
          </a:ln>
        </p:spPr>
      </p:pic>
      <p:pic>
        <p:nvPicPr>
          <p:cNvPr id="75778" name="Picture 2"/>
          <p:cNvPicPr>
            <a:picLocks noChangeAspect="1" noChangeArrowheads="1"/>
          </p:cNvPicPr>
          <p:nvPr/>
        </p:nvPicPr>
        <p:blipFill>
          <a:blip r:embed="rId3" cstate="print"/>
          <a:srcRect/>
          <a:stretch>
            <a:fillRect/>
          </a:stretch>
        </p:blipFill>
        <p:spPr bwMode="auto">
          <a:xfrm>
            <a:off x="228600" y="4440195"/>
            <a:ext cx="4974488" cy="1417578"/>
          </a:xfrm>
          <a:prstGeom prst="rect">
            <a:avLst/>
          </a:prstGeom>
          <a:noFill/>
          <a:ln w="9525">
            <a:noFill/>
            <a:miter lim="800000"/>
            <a:headEnd/>
            <a:tailEnd/>
          </a:ln>
        </p:spPr>
      </p:pic>
      <p:pic>
        <p:nvPicPr>
          <p:cNvPr id="75779" name="Picture 3"/>
          <p:cNvPicPr>
            <a:picLocks noChangeAspect="1" noChangeArrowheads="1"/>
          </p:cNvPicPr>
          <p:nvPr/>
        </p:nvPicPr>
        <p:blipFill>
          <a:blip r:embed="rId4" cstate="print"/>
          <a:srcRect/>
          <a:stretch>
            <a:fillRect/>
          </a:stretch>
        </p:blipFill>
        <p:spPr bwMode="auto">
          <a:xfrm>
            <a:off x="5283613" y="2286381"/>
            <a:ext cx="3784187" cy="4495419"/>
          </a:xfrm>
          <a:prstGeom prst="rect">
            <a:avLst/>
          </a:prstGeom>
          <a:noFill/>
          <a:ln w="9525">
            <a:noFill/>
            <a:miter lim="800000"/>
            <a:headEnd/>
            <a:tailEnd/>
          </a:ln>
        </p:spPr>
      </p:pic>
      <p:sp>
        <p:nvSpPr>
          <p:cNvPr id="10" name="Oval 9"/>
          <p:cNvSpPr/>
          <p:nvPr/>
        </p:nvSpPr>
        <p:spPr>
          <a:xfrm>
            <a:off x="8839200" y="29718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49530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33CE1D02-678B-4DF4-B685-F7E3B511DA72}"/>
              </a:ext>
            </a:extLst>
          </p:cNvPr>
          <p:cNvSpPr txBox="1"/>
          <p:nvPr/>
        </p:nvSpPr>
        <p:spPr>
          <a:xfrm>
            <a:off x="1077544" y="4050268"/>
            <a:ext cx="3124200" cy="369332"/>
          </a:xfrm>
          <a:prstGeom prst="rect">
            <a:avLst/>
          </a:prstGeom>
          <a:noFill/>
        </p:spPr>
        <p:txBody>
          <a:bodyPr wrap="square" rtlCol="0">
            <a:spAutoFit/>
          </a:bodyPr>
          <a:lstStyle/>
          <a:p>
            <a:r>
              <a:rPr lang="en-US" altLang="zh-CN" dirty="0">
                <a:solidFill>
                  <a:srgbClr val="0070C0"/>
                </a:solidFill>
              </a:rPr>
              <a:t>Function of both time and space</a:t>
            </a:r>
            <a:endParaRPr lang="zh-CN" alt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velocity</a:t>
            </a:r>
          </a:p>
        </p:txBody>
      </p:sp>
      <p:sp>
        <p:nvSpPr>
          <p:cNvPr id="7" name="TextBox 6"/>
          <p:cNvSpPr txBox="1"/>
          <p:nvPr/>
        </p:nvSpPr>
        <p:spPr>
          <a:xfrm>
            <a:off x="385119" y="3172020"/>
            <a:ext cx="3962400" cy="646331"/>
          </a:xfrm>
          <a:prstGeom prst="rect">
            <a:avLst/>
          </a:prstGeom>
          <a:noFill/>
        </p:spPr>
        <p:txBody>
          <a:bodyPr wrap="square" rtlCol="0">
            <a:spAutoFit/>
          </a:bodyPr>
          <a:lstStyle/>
          <a:p>
            <a:r>
              <a:rPr lang="en-US" dirty="0">
                <a:solidFill>
                  <a:srgbClr val="FF0000"/>
                </a:solidFill>
              </a:rPr>
              <a:t>If we select a fixed height </a:t>
            </a:r>
            <a:r>
              <a:rPr lang="en-US" i="1" dirty="0">
                <a:solidFill>
                  <a:srgbClr val="FF0000"/>
                </a:solidFill>
              </a:rPr>
              <a:t>y</a:t>
            </a:r>
            <a:r>
              <a:rPr lang="en-US" baseline="-25000" dirty="0">
                <a:solidFill>
                  <a:srgbClr val="FF0000"/>
                </a:solidFill>
              </a:rPr>
              <a:t>0</a:t>
            </a:r>
            <a:r>
              <a:rPr lang="en-US" dirty="0">
                <a:solidFill>
                  <a:srgbClr val="FF0000"/>
                </a:solidFill>
              </a:rPr>
              <a:t> and follow its progress, then</a:t>
            </a:r>
          </a:p>
        </p:txBody>
      </p:sp>
      <p:pic>
        <p:nvPicPr>
          <p:cNvPr id="74753" name="Picture 1"/>
          <p:cNvPicPr>
            <a:picLocks noChangeAspect="1" noChangeArrowheads="1"/>
          </p:cNvPicPr>
          <p:nvPr/>
        </p:nvPicPr>
        <p:blipFill>
          <a:blip r:embed="rId2" cstate="print"/>
          <a:srcRect/>
          <a:stretch>
            <a:fillRect/>
          </a:stretch>
        </p:blipFill>
        <p:spPr bwMode="auto">
          <a:xfrm>
            <a:off x="381000" y="1565356"/>
            <a:ext cx="4191000" cy="1606664"/>
          </a:xfrm>
          <a:prstGeom prst="rect">
            <a:avLst/>
          </a:prstGeom>
          <a:noFill/>
          <a:ln w="9525">
            <a:noFill/>
            <a:miter lim="800000"/>
            <a:headEnd/>
            <a:tailEnd/>
          </a:ln>
        </p:spPr>
      </p:pic>
      <p:pic>
        <p:nvPicPr>
          <p:cNvPr id="74757" name="Picture 5"/>
          <p:cNvPicPr>
            <a:picLocks noChangeAspect="1" noChangeArrowheads="1"/>
          </p:cNvPicPr>
          <p:nvPr/>
        </p:nvPicPr>
        <p:blipFill>
          <a:blip r:embed="rId3" cstate="print"/>
          <a:srcRect/>
          <a:stretch>
            <a:fillRect/>
          </a:stretch>
        </p:blipFill>
        <p:spPr bwMode="auto">
          <a:xfrm>
            <a:off x="381000" y="5840757"/>
            <a:ext cx="2590800" cy="671086"/>
          </a:xfrm>
          <a:prstGeom prst="rect">
            <a:avLst/>
          </a:prstGeom>
          <a:noFill/>
          <a:ln w="9525">
            <a:noFill/>
            <a:miter lim="800000"/>
            <a:headEnd/>
            <a:tailEnd/>
          </a:ln>
        </p:spPr>
      </p:pic>
      <p:pic>
        <p:nvPicPr>
          <p:cNvPr id="74758" name="Picture 6"/>
          <p:cNvPicPr>
            <a:picLocks noChangeAspect="1" noChangeArrowheads="1"/>
          </p:cNvPicPr>
          <p:nvPr/>
        </p:nvPicPr>
        <p:blipFill>
          <a:blip r:embed="rId4" cstate="print"/>
          <a:srcRect/>
          <a:stretch>
            <a:fillRect/>
          </a:stretch>
        </p:blipFill>
        <p:spPr bwMode="auto">
          <a:xfrm>
            <a:off x="4901292" y="152399"/>
            <a:ext cx="4183018" cy="6705601"/>
          </a:xfrm>
          <a:prstGeom prst="rect">
            <a:avLst/>
          </a:prstGeom>
          <a:noFill/>
          <a:ln w="9525">
            <a:noFill/>
            <a:miter lim="800000"/>
            <a:headEnd/>
            <a:tailEnd/>
          </a:ln>
        </p:spPr>
      </p:pic>
      <p:pic>
        <p:nvPicPr>
          <p:cNvPr id="4" name="图片 3"/>
          <p:cNvPicPr>
            <a:picLocks noChangeAspect="1"/>
          </p:cNvPicPr>
          <p:nvPr/>
        </p:nvPicPr>
        <p:blipFill>
          <a:blip r:embed="rId5"/>
          <a:stretch>
            <a:fillRect/>
          </a:stretch>
        </p:blipFill>
        <p:spPr>
          <a:xfrm>
            <a:off x="385119" y="3818351"/>
            <a:ext cx="3924640" cy="188230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A90CD-886A-4C30-AB67-098DB3B54639}"/>
              </a:ext>
            </a:extLst>
          </p:cNvPr>
          <p:cNvSpPr>
            <a:spLocks noGrp="1"/>
          </p:cNvSpPr>
          <p:nvPr>
            <p:ph type="title"/>
          </p:nvPr>
        </p:nvSpPr>
        <p:spPr>
          <a:xfrm>
            <a:off x="381000" y="228600"/>
            <a:ext cx="8455152" cy="990600"/>
          </a:xfrm>
        </p:spPr>
        <p:txBody>
          <a:bodyPr>
            <a:normAutofit fontScale="90000"/>
          </a:bodyPr>
          <a:lstStyle/>
          <a:p>
            <a:r>
              <a:rPr lang="en-US" altLang="zh-CN" dirty="0"/>
              <a:t>More Interpretation of Spatial Variables</a:t>
            </a:r>
            <a:endParaRPr lang="zh-CN" altLang="en-US" dirty="0"/>
          </a:p>
        </p:txBody>
      </p:sp>
      <p:sp>
        <p:nvSpPr>
          <p:cNvPr id="3" name="内容占位符 2">
            <a:extLst>
              <a:ext uri="{FF2B5EF4-FFF2-40B4-BE49-F238E27FC236}">
                <a16:creationId xmlns:a16="http://schemas.microsoft.com/office/drawing/2014/main" id="{512F0F55-7909-456D-8C7B-AE00DA54E557}"/>
              </a:ext>
            </a:extLst>
          </p:cNvPr>
          <p:cNvSpPr>
            <a:spLocks noGrp="1"/>
          </p:cNvSpPr>
          <p:nvPr>
            <p:ph sz="quarter" idx="1"/>
          </p:nvPr>
        </p:nvSpPr>
        <p:spPr>
          <a:xfrm>
            <a:off x="612648" y="1600200"/>
            <a:ext cx="8153400" cy="1524000"/>
          </a:xfrm>
        </p:spPr>
        <p:txBody>
          <a:bodyPr/>
          <a:lstStyle/>
          <a:p>
            <a:r>
              <a:rPr lang="en-US" altLang="zh-CN" dirty="0"/>
              <a:t>The spatial variables in the cos function represent the directions in which the wave has propagation</a:t>
            </a:r>
            <a:endParaRPr lang="zh-CN" altLang="en-US" dirty="0"/>
          </a:p>
        </p:txBody>
      </p:sp>
      <p:pic>
        <p:nvPicPr>
          <p:cNvPr id="7" name="图片 6">
            <a:extLst>
              <a:ext uri="{FF2B5EF4-FFF2-40B4-BE49-F238E27FC236}">
                <a16:creationId xmlns:a16="http://schemas.microsoft.com/office/drawing/2014/main" id="{4DFD2A03-5988-4E8A-A56B-F6C626D7BC11}"/>
              </a:ext>
            </a:extLst>
          </p:cNvPr>
          <p:cNvPicPr>
            <a:picLocks noChangeAspect="1"/>
          </p:cNvPicPr>
          <p:nvPr/>
        </p:nvPicPr>
        <p:blipFill rotWithShape="1">
          <a:blip r:embed="rId2"/>
          <a:srcRect t="18310" r="17332"/>
          <a:stretch/>
        </p:blipFill>
        <p:spPr>
          <a:xfrm>
            <a:off x="457200" y="2856590"/>
            <a:ext cx="3718573" cy="2447759"/>
          </a:xfrm>
          <a:prstGeom prst="rect">
            <a:avLst/>
          </a:prstGeom>
        </p:spPr>
      </p:pic>
      <p:pic>
        <p:nvPicPr>
          <p:cNvPr id="8" name="图片 7">
            <a:extLst>
              <a:ext uri="{FF2B5EF4-FFF2-40B4-BE49-F238E27FC236}">
                <a16:creationId xmlns:a16="http://schemas.microsoft.com/office/drawing/2014/main" id="{FDBDFD66-ECE9-4886-81B1-E299E91121B1}"/>
              </a:ext>
            </a:extLst>
          </p:cNvPr>
          <p:cNvPicPr>
            <a:picLocks noChangeAspect="1"/>
          </p:cNvPicPr>
          <p:nvPr/>
        </p:nvPicPr>
        <p:blipFill rotWithShape="1">
          <a:blip r:embed="rId3"/>
          <a:srcRect t="18069" r="17332"/>
          <a:stretch/>
        </p:blipFill>
        <p:spPr>
          <a:xfrm>
            <a:off x="4815827" y="2819400"/>
            <a:ext cx="3718573" cy="244777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D5B33D7-B9AB-40A5-9DAE-398A57585BBC}"/>
                  </a:ext>
                </a:extLst>
              </p:cNvPr>
              <p:cNvSpPr txBox="1"/>
              <p:nvPr/>
            </p:nvSpPr>
            <p:spPr>
              <a:xfrm>
                <a:off x="968553" y="5486400"/>
                <a:ext cx="269586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r>
                            <a:rPr lang="zh-CN" altLang="en-US" i="1" smtClean="0">
                              <a:latin typeface="Cambria Math" panose="02040503050406030204" pitchFamily="18" charset="0"/>
                            </a:rPr>
                            <m:t>𝜆</m:t>
                          </m:r>
                        </m:den>
                      </m:f>
                      <m:r>
                        <a:rPr lang="en-US" altLang="zh-CN" b="0" i="1" smtClean="0">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7D5B33D7-B9AB-40A5-9DAE-398A57585BBC}"/>
                  </a:ext>
                </a:extLst>
              </p:cNvPr>
              <p:cNvSpPr txBox="1">
                <a:spLocks noRot="1" noChangeAspect="1" noMove="1" noResize="1" noEditPoints="1" noAdjustHandles="1" noChangeArrowheads="1" noChangeShapeType="1" noTextEdit="1"/>
              </p:cNvSpPr>
              <p:nvPr/>
            </p:nvSpPr>
            <p:spPr>
              <a:xfrm>
                <a:off x="968553" y="5486400"/>
                <a:ext cx="2695866" cy="5186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F322D38-7A32-4879-95B6-5144E469CF33}"/>
                  </a:ext>
                </a:extLst>
              </p:cNvPr>
              <p:cNvSpPr txBox="1"/>
              <p:nvPr/>
            </p:nvSpPr>
            <p:spPr>
              <a:xfrm>
                <a:off x="5181600" y="5486400"/>
                <a:ext cx="3590277" cy="598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𝑥</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𝑦</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𝑦</m:t>
                              </m:r>
                            </m:sub>
                          </m:sSub>
                        </m:den>
                      </m:f>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CF322D38-7A32-4879-95B6-5144E469CF33}"/>
                  </a:ext>
                </a:extLst>
              </p:cNvPr>
              <p:cNvSpPr txBox="1">
                <a:spLocks noRot="1" noChangeAspect="1" noMove="1" noResize="1" noEditPoints="1" noAdjustHandles="1" noChangeArrowheads="1" noChangeShapeType="1" noTextEdit="1"/>
              </p:cNvSpPr>
              <p:nvPr/>
            </p:nvSpPr>
            <p:spPr>
              <a:xfrm>
                <a:off x="5181600" y="5486400"/>
                <a:ext cx="3590277" cy="598177"/>
              </a:xfrm>
              <a:prstGeom prst="rect">
                <a:avLst/>
              </a:prstGeom>
              <a:blipFill>
                <a:blip r:embed="rId5"/>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596AA1F6-303A-4AB2-9F4F-EA39B2A8B842}"/>
              </a:ext>
            </a:extLst>
          </p:cNvPr>
          <p:cNvSpPr/>
          <p:nvPr/>
        </p:nvSpPr>
        <p:spPr>
          <a:xfrm>
            <a:off x="3664419" y="4724400"/>
            <a:ext cx="29798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5795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Grp="1" noChangeAspect="1" noChangeArrowheads="1"/>
          </p:cNvPicPr>
          <p:nvPr>
            <p:ph sz="quarter" idx="1"/>
          </p:nvPr>
        </p:nvPicPr>
        <p:blipFill>
          <a:blip r:embed="rId2" cstate="print"/>
          <a:srcRect/>
          <a:stretch>
            <a:fillRect/>
          </a:stretch>
        </p:blipFill>
        <p:spPr bwMode="auto">
          <a:xfrm>
            <a:off x="152400" y="1676400"/>
            <a:ext cx="5013375" cy="2895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Wave Frequency and Period</a:t>
            </a:r>
          </a:p>
        </p:txBody>
      </p:sp>
      <p:pic>
        <p:nvPicPr>
          <p:cNvPr id="73730" name="Picture 2"/>
          <p:cNvPicPr>
            <a:picLocks noChangeAspect="1" noChangeArrowheads="1"/>
          </p:cNvPicPr>
          <p:nvPr/>
        </p:nvPicPr>
        <p:blipFill>
          <a:blip r:embed="rId3" cstate="print"/>
          <a:srcRect/>
          <a:stretch>
            <a:fillRect/>
          </a:stretch>
        </p:blipFill>
        <p:spPr bwMode="auto">
          <a:xfrm>
            <a:off x="4109946" y="3657600"/>
            <a:ext cx="4838350" cy="1371600"/>
          </a:xfrm>
          <a:prstGeom prst="rect">
            <a:avLst/>
          </a:prstGeom>
          <a:noFill/>
          <a:ln w="9525">
            <a:noFill/>
            <a:miter lim="800000"/>
            <a:headEnd/>
            <a:tailEnd/>
          </a:ln>
        </p:spPr>
      </p:pic>
      <p:pic>
        <p:nvPicPr>
          <p:cNvPr id="73731" name="Picture 3"/>
          <p:cNvPicPr>
            <a:picLocks noChangeAspect="1" noChangeArrowheads="1"/>
          </p:cNvPicPr>
          <p:nvPr/>
        </p:nvPicPr>
        <p:blipFill>
          <a:blip r:embed="rId4" cstate="print"/>
          <a:srcRect/>
          <a:stretch>
            <a:fillRect/>
          </a:stretch>
        </p:blipFill>
        <p:spPr bwMode="auto">
          <a:xfrm>
            <a:off x="4109946" y="5257801"/>
            <a:ext cx="4902603" cy="16002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 of Wave Travel</a:t>
            </a:r>
          </a:p>
        </p:txBody>
      </p:sp>
      <p:sp>
        <p:nvSpPr>
          <p:cNvPr id="7" name="TextBox 6"/>
          <p:cNvSpPr txBox="1"/>
          <p:nvPr/>
        </p:nvSpPr>
        <p:spPr>
          <a:xfrm>
            <a:off x="4471049" y="1828800"/>
            <a:ext cx="4017510" cy="461665"/>
          </a:xfrm>
          <a:prstGeom prst="rect">
            <a:avLst/>
          </a:prstGeom>
          <a:noFill/>
        </p:spPr>
        <p:txBody>
          <a:bodyPr wrap="none" rtlCol="0">
            <a:spAutoFit/>
          </a:bodyPr>
          <a:lstStyle/>
          <a:p>
            <a:r>
              <a:rPr lang="en-US" sz="2400" dirty="0"/>
              <a:t>Wave travelling in </a:t>
            </a:r>
            <a:r>
              <a:rPr lang="en-US" sz="2400" dirty="0">
                <a:solidFill>
                  <a:srgbClr val="FF0000"/>
                </a:solidFill>
              </a:rPr>
              <a:t>+</a:t>
            </a:r>
            <a:r>
              <a:rPr lang="en-US" sz="2400" i="1" dirty="0" err="1">
                <a:solidFill>
                  <a:srgbClr val="FF0000"/>
                </a:solidFill>
              </a:rPr>
              <a:t>x</a:t>
            </a:r>
            <a:r>
              <a:rPr lang="en-US" sz="2400" dirty="0"/>
              <a:t> direction</a:t>
            </a:r>
          </a:p>
        </p:txBody>
      </p:sp>
      <p:sp>
        <p:nvSpPr>
          <p:cNvPr id="8" name="TextBox 7"/>
          <p:cNvSpPr txBox="1"/>
          <p:nvPr/>
        </p:nvSpPr>
        <p:spPr>
          <a:xfrm>
            <a:off x="4568186" y="3352800"/>
            <a:ext cx="3966214" cy="738664"/>
          </a:xfrm>
          <a:prstGeom prst="rect">
            <a:avLst/>
          </a:prstGeom>
          <a:noFill/>
        </p:spPr>
        <p:txBody>
          <a:bodyPr wrap="none" rtlCol="0">
            <a:spAutoFit/>
          </a:bodyPr>
          <a:lstStyle/>
          <a:p>
            <a:r>
              <a:rPr lang="en-US" sz="2400" dirty="0"/>
              <a:t>Wave travelling in </a:t>
            </a:r>
            <a:r>
              <a:rPr lang="en-US" sz="2400" dirty="0">
                <a:solidFill>
                  <a:srgbClr val="FF0000"/>
                </a:solidFill>
                <a:latin typeface="Times New Roman"/>
                <a:cs typeface="Times New Roman"/>
              </a:rPr>
              <a:t>‒</a:t>
            </a:r>
            <a:r>
              <a:rPr lang="en-US" sz="2400" i="1" dirty="0">
                <a:solidFill>
                  <a:srgbClr val="FF0000"/>
                </a:solidFill>
              </a:rPr>
              <a:t>x</a:t>
            </a:r>
            <a:r>
              <a:rPr lang="en-US" sz="2400" dirty="0"/>
              <a:t> direction</a:t>
            </a:r>
          </a:p>
          <a:p>
            <a:endParaRPr lang="en-US" dirty="0"/>
          </a:p>
        </p:txBody>
      </p:sp>
      <p:cxnSp>
        <p:nvCxnSpPr>
          <p:cNvPr id="10" name="Straight Arrow Connector 9"/>
          <p:cNvCxnSpPr/>
          <p:nvPr/>
        </p:nvCxnSpPr>
        <p:spPr>
          <a:xfrm rot="10800000">
            <a:off x="3733800" y="2057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800" y="4724400"/>
            <a:ext cx="8534400" cy="1477328"/>
          </a:xfrm>
          <a:prstGeom prst="rect">
            <a:avLst/>
          </a:prstGeom>
          <a:noFill/>
        </p:spPr>
        <p:txBody>
          <a:bodyPr wrap="square" rtlCol="0">
            <a:spAutoFit/>
          </a:bodyPr>
          <a:lstStyle/>
          <a:p>
            <a:r>
              <a:rPr lang="en-US" sz="2400" dirty="0">
                <a:solidFill>
                  <a:srgbClr val="FF0000"/>
                </a:solidFill>
              </a:rPr>
              <a:t>+</a:t>
            </a:r>
            <a:r>
              <a:rPr lang="en-US" sz="2400" i="1" dirty="0" err="1">
                <a:solidFill>
                  <a:srgbClr val="FF0000"/>
                </a:solidFill>
              </a:rPr>
              <a:t>x</a:t>
            </a:r>
            <a:r>
              <a:rPr lang="en-US" sz="2400" dirty="0">
                <a:solidFill>
                  <a:srgbClr val="FF0000"/>
                </a:solidFill>
              </a:rPr>
              <a:t> direction: </a:t>
            </a:r>
            <a:r>
              <a:rPr lang="en-US" sz="2400" dirty="0"/>
              <a:t>if coefficients of </a:t>
            </a:r>
            <a:r>
              <a:rPr lang="en-US" sz="2400" i="1" dirty="0" err="1"/>
              <a:t>t</a:t>
            </a:r>
            <a:r>
              <a:rPr lang="en-US" sz="2400" dirty="0"/>
              <a:t> and </a:t>
            </a:r>
            <a:r>
              <a:rPr lang="en-US" sz="2400" i="1" dirty="0" err="1"/>
              <a:t>x</a:t>
            </a:r>
            <a:r>
              <a:rPr lang="en-US" sz="2400" dirty="0"/>
              <a:t> have opposite signs</a:t>
            </a:r>
          </a:p>
          <a:p>
            <a:endParaRPr lang="en-US" dirty="0"/>
          </a:p>
          <a:p>
            <a:r>
              <a:rPr lang="en-US" sz="2400" dirty="0">
                <a:solidFill>
                  <a:srgbClr val="FF0000"/>
                </a:solidFill>
                <a:latin typeface="Times New Roman"/>
                <a:cs typeface="Times New Roman"/>
              </a:rPr>
              <a:t>‒</a:t>
            </a:r>
            <a:r>
              <a:rPr lang="en-US" sz="2400" dirty="0">
                <a:solidFill>
                  <a:srgbClr val="FF0000"/>
                </a:solidFill>
              </a:rPr>
              <a:t>x direction: </a:t>
            </a:r>
            <a:r>
              <a:rPr lang="en-US" sz="2400" dirty="0"/>
              <a:t>if coefficients of </a:t>
            </a:r>
            <a:r>
              <a:rPr lang="en-US" sz="2400" i="1" dirty="0"/>
              <a:t>t</a:t>
            </a:r>
            <a:r>
              <a:rPr lang="en-US" sz="2400" dirty="0"/>
              <a:t> and </a:t>
            </a:r>
            <a:r>
              <a:rPr lang="en-US" sz="2400" i="1" dirty="0"/>
              <a:t>x</a:t>
            </a:r>
            <a:r>
              <a:rPr lang="en-US" sz="2400" dirty="0"/>
              <a:t> have same sign (both positive or both negative)</a:t>
            </a:r>
          </a:p>
        </p:txBody>
      </p:sp>
      <p:pic>
        <p:nvPicPr>
          <p:cNvPr id="72705" name="Picture 1"/>
          <p:cNvPicPr>
            <a:picLocks noChangeAspect="1" noChangeArrowheads="1"/>
          </p:cNvPicPr>
          <p:nvPr/>
        </p:nvPicPr>
        <p:blipFill>
          <a:blip r:embed="rId2" cstate="print"/>
          <a:srcRect/>
          <a:stretch>
            <a:fillRect/>
          </a:stretch>
        </p:blipFill>
        <p:spPr bwMode="auto">
          <a:xfrm>
            <a:off x="381000" y="1905000"/>
            <a:ext cx="866775" cy="390525"/>
          </a:xfrm>
          <a:prstGeom prst="rect">
            <a:avLst/>
          </a:prstGeom>
          <a:noFill/>
          <a:ln w="9525">
            <a:noFill/>
            <a:miter lim="800000"/>
            <a:headEnd/>
            <a:tailEnd/>
          </a:ln>
        </p:spPr>
      </p:pic>
      <p:pic>
        <p:nvPicPr>
          <p:cNvPr id="72706" name="Picture 2"/>
          <p:cNvPicPr>
            <a:picLocks noChangeAspect="1" noChangeArrowheads="1"/>
          </p:cNvPicPr>
          <p:nvPr/>
        </p:nvPicPr>
        <p:blipFill>
          <a:blip r:embed="rId3" cstate="print"/>
          <a:srcRect/>
          <a:stretch>
            <a:fillRect/>
          </a:stretch>
        </p:blipFill>
        <p:spPr bwMode="auto">
          <a:xfrm>
            <a:off x="1295400" y="1905001"/>
            <a:ext cx="2312734" cy="381000"/>
          </a:xfrm>
          <a:prstGeom prst="rect">
            <a:avLst/>
          </a:prstGeom>
          <a:noFill/>
          <a:ln w="9525">
            <a:noFill/>
            <a:miter lim="800000"/>
            <a:headEnd/>
            <a:tailEnd/>
          </a:ln>
        </p:spPr>
      </p:pic>
      <p:pic>
        <p:nvPicPr>
          <p:cNvPr id="72707" name="Picture 3"/>
          <p:cNvPicPr>
            <a:picLocks noGrp="1" noChangeAspect="1" noChangeArrowheads="1"/>
          </p:cNvPicPr>
          <p:nvPr>
            <p:ph sz="quarter" idx="1"/>
          </p:nvPr>
        </p:nvPicPr>
        <p:blipFill>
          <a:blip r:embed="rId4" cstate="print"/>
          <a:srcRect/>
          <a:stretch>
            <a:fillRect/>
          </a:stretch>
        </p:blipFill>
        <p:spPr bwMode="auto">
          <a:xfrm>
            <a:off x="381000" y="3381733"/>
            <a:ext cx="3279775" cy="378696"/>
          </a:xfrm>
          <a:prstGeom prst="rect">
            <a:avLst/>
          </a:prstGeom>
          <a:noFill/>
          <a:ln w="9525">
            <a:noFill/>
            <a:miter lim="800000"/>
            <a:headEnd/>
            <a:tailEnd/>
          </a:ln>
        </p:spPr>
      </p:pic>
      <p:cxnSp>
        <p:nvCxnSpPr>
          <p:cNvPr id="14" name="Straight Arrow Connector 13"/>
          <p:cNvCxnSpPr/>
          <p:nvPr/>
        </p:nvCxnSpPr>
        <p:spPr>
          <a:xfrm rot="10800000">
            <a:off x="3810000" y="3581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3A0390B9-48CF-41FD-BB49-3E0B53592F31}"/>
              </a:ext>
            </a:extLst>
          </p:cNvPr>
          <p:cNvSpPr txBox="1"/>
          <p:nvPr/>
        </p:nvSpPr>
        <p:spPr>
          <a:xfrm>
            <a:off x="411480" y="2514581"/>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increase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999973-96E6-4E78-824A-14F284BB85FA}"/>
              </a:ext>
            </a:extLst>
          </p:cNvPr>
          <p:cNvSpPr txBox="1"/>
          <p:nvPr/>
        </p:nvSpPr>
        <p:spPr>
          <a:xfrm>
            <a:off x="411480" y="4047788"/>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decrease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Lead &amp; Lag</a:t>
            </a:r>
          </a:p>
        </p:txBody>
      </p:sp>
      <p:pic>
        <p:nvPicPr>
          <p:cNvPr id="71681" name="Picture 1"/>
          <p:cNvPicPr>
            <a:picLocks noChangeAspect="1" noChangeArrowheads="1"/>
          </p:cNvPicPr>
          <p:nvPr/>
        </p:nvPicPr>
        <p:blipFill>
          <a:blip r:embed="rId2" cstate="print"/>
          <a:srcRect/>
          <a:stretch>
            <a:fillRect/>
          </a:stretch>
        </p:blipFill>
        <p:spPr bwMode="auto">
          <a:xfrm>
            <a:off x="128362" y="1549374"/>
            <a:ext cx="8939438" cy="3860826"/>
          </a:xfrm>
          <a:prstGeom prst="rect">
            <a:avLst/>
          </a:prstGeom>
          <a:noFill/>
          <a:ln w="9525">
            <a:noFill/>
            <a:miter lim="800000"/>
            <a:headEnd/>
            <a:tailEnd/>
          </a:ln>
        </p:spPr>
      </p:pic>
      <p:pic>
        <p:nvPicPr>
          <p:cNvPr id="71682" name="Picture 2"/>
          <p:cNvPicPr>
            <a:picLocks noGrp="1" noChangeAspect="1" noChangeArrowheads="1"/>
          </p:cNvPicPr>
          <p:nvPr>
            <p:ph sz="quarter" idx="1"/>
          </p:nvPr>
        </p:nvPicPr>
        <p:blipFill>
          <a:blip r:embed="rId3" cstate="print"/>
          <a:srcRect/>
          <a:stretch>
            <a:fillRect/>
          </a:stretch>
        </p:blipFill>
        <p:spPr bwMode="auto">
          <a:xfrm>
            <a:off x="381000" y="5637497"/>
            <a:ext cx="3810000" cy="306103"/>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304800" y="6088021"/>
            <a:ext cx="7162800" cy="693779"/>
          </a:xfrm>
          <a:prstGeom prst="rect">
            <a:avLst/>
          </a:prstGeom>
          <a:noFill/>
          <a:ln w="9525">
            <a:noFill/>
            <a:miter lim="800000"/>
            <a:headEnd/>
            <a:tailEnd/>
          </a:ln>
        </p:spPr>
      </p:pic>
      <p:cxnSp>
        <p:nvCxnSpPr>
          <p:cNvPr id="4" name="Straight Connector 3"/>
          <p:cNvCxnSpPr/>
          <p:nvPr/>
        </p:nvCxnSpPr>
        <p:spPr>
          <a:xfrm>
            <a:off x="351600" y="2819400"/>
            <a:ext cx="8640000"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5B208A1-AADC-4F4D-93EF-B429071758C0}"/>
              </a:ext>
            </a:extLst>
          </p:cNvPr>
          <p:cNvCxnSpPr>
            <a:cxnSpLocks/>
          </p:cNvCxnSpPr>
          <p:nvPr/>
        </p:nvCxnSpPr>
        <p:spPr>
          <a:xfrm>
            <a:off x="23220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7F4AB2-5D83-4357-B96C-E93B1B99A9ED}"/>
              </a:ext>
            </a:extLst>
          </p:cNvPr>
          <p:cNvCxnSpPr>
            <a:cxnSpLocks/>
          </p:cNvCxnSpPr>
          <p:nvPr/>
        </p:nvCxnSpPr>
        <p:spPr>
          <a:xfrm>
            <a:off x="2725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DCE1BFA-1CFD-4D61-9A72-5078C9535DBD}"/>
              </a:ext>
            </a:extLst>
          </p:cNvPr>
          <p:cNvCxnSpPr>
            <a:cxnSpLocks/>
          </p:cNvCxnSpPr>
          <p:nvPr/>
        </p:nvCxnSpPr>
        <p:spPr>
          <a:xfrm>
            <a:off x="3124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7A8340F-969C-4873-AC35-9037F9F138D5}"/>
              </a:ext>
            </a:extLst>
          </p:cNvPr>
          <p:cNvSpPr txBox="1"/>
          <p:nvPr/>
        </p:nvSpPr>
        <p:spPr>
          <a:xfrm>
            <a:off x="2534701" y="3521755"/>
            <a:ext cx="380998"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6425F9A-7D8A-421C-92AF-B1A443D457FA}"/>
              </a:ext>
            </a:extLst>
          </p:cNvPr>
          <p:cNvSpPr txBox="1"/>
          <p:nvPr/>
        </p:nvSpPr>
        <p:spPr>
          <a:xfrm>
            <a:off x="1680591" y="3949107"/>
            <a:ext cx="859190"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31DAD74-4976-4FFE-ABB7-CB82CDCE8F5C}"/>
              </a:ext>
            </a:extLst>
          </p:cNvPr>
          <p:cNvSpPr txBox="1"/>
          <p:nvPr/>
        </p:nvSpPr>
        <p:spPr>
          <a:xfrm>
            <a:off x="2819401" y="3949107"/>
            <a:ext cx="955488" cy="400110"/>
          </a:xfrm>
          <a:prstGeom prst="rect">
            <a:avLst/>
          </a:prstGeom>
          <a:solidFill>
            <a:schemeClr val="bg1"/>
          </a:solidFill>
          <a:ln>
            <a:solidFill>
              <a:schemeClr val="tx1"/>
            </a:solidFill>
          </a:ln>
        </p:spPr>
        <p:txBody>
          <a:bodyPr wrap="square" rtlCol="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DFFB753-B0CC-4AE8-AF0F-7B780949A1A7}"/>
              </a:ext>
            </a:extLst>
          </p:cNvPr>
          <p:cNvCxnSpPr>
            <a:cxnSpLocks/>
          </p:cNvCxnSpPr>
          <p:nvPr/>
        </p:nvCxnSpPr>
        <p:spPr>
          <a:xfrm>
            <a:off x="232200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752F523-3260-44C1-837D-B7E6F5522D5E}"/>
              </a:ext>
            </a:extLst>
          </p:cNvPr>
          <p:cNvCxnSpPr>
            <a:cxnSpLocks/>
          </p:cNvCxnSpPr>
          <p:nvPr/>
        </p:nvCxnSpPr>
        <p:spPr>
          <a:xfrm>
            <a:off x="309924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CFAAB-ABAE-4B48-A71C-D6906AE9104C}"/>
              </a:ext>
            </a:extLst>
          </p:cNvPr>
          <p:cNvSpPr>
            <a:spLocks noGrp="1"/>
          </p:cNvSpPr>
          <p:nvPr>
            <p:ph type="title"/>
          </p:nvPr>
        </p:nvSpPr>
        <p:spPr/>
        <p:txBody>
          <a:bodyPr/>
          <a:lstStyle/>
          <a:p>
            <a:r>
              <a:rPr lang="en-US" altLang="zh-CN" dirty="0"/>
              <a:t>WeChat Group of the Course</a:t>
            </a:r>
            <a:endParaRPr lang="zh-CN" altLang="en-US" dirty="0"/>
          </a:p>
        </p:txBody>
      </p:sp>
      <p:pic>
        <p:nvPicPr>
          <p:cNvPr id="5" name="图片 4">
            <a:extLst>
              <a:ext uri="{FF2B5EF4-FFF2-40B4-BE49-F238E27FC236}">
                <a16:creationId xmlns:a16="http://schemas.microsoft.com/office/drawing/2014/main" id="{FD526F4C-9F46-437A-AF31-45FD203DE6B7}"/>
              </a:ext>
            </a:extLst>
          </p:cNvPr>
          <p:cNvPicPr>
            <a:picLocks noChangeAspect="1"/>
          </p:cNvPicPr>
          <p:nvPr/>
        </p:nvPicPr>
        <p:blipFill rotWithShape="1">
          <a:blip r:embed="rId2">
            <a:extLst>
              <a:ext uri="{28A0092B-C50C-407E-A947-70E740481C1C}">
                <a14:useLocalDpi xmlns:a14="http://schemas.microsoft.com/office/drawing/2010/main" val="0"/>
              </a:ext>
            </a:extLst>
          </a:blip>
          <a:srcRect l="12037" t="40000" r="10926" b="17778"/>
          <a:stretch/>
        </p:blipFill>
        <p:spPr>
          <a:xfrm>
            <a:off x="1371600" y="1981200"/>
            <a:ext cx="3657599" cy="4343399"/>
          </a:xfrm>
          <a:prstGeom prst="rect">
            <a:avLst/>
          </a:prstGeom>
        </p:spPr>
      </p:pic>
    </p:spTree>
    <p:extLst>
      <p:ext uri="{BB962C8B-B14F-4D97-AF65-F5344CB8AC3E}">
        <p14:creationId xmlns:p14="http://schemas.microsoft.com/office/powerpoint/2010/main" val="3877571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Travel in </a:t>
            </a:r>
            <a:r>
              <a:rPr lang="en-US" dirty="0" err="1"/>
              <a:t>Lossy</a:t>
            </a:r>
            <a:r>
              <a:rPr lang="en-US" dirty="0"/>
              <a:t> Media</a:t>
            </a:r>
          </a:p>
        </p:txBody>
      </p:sp>
      <p:sp>
        <p:nvSpPr>
          <p:cNvPr id="6" name="TextBox 5"/>
          <p:cNvSpPr txBox="1"/>
          <p:nvPr/>
        </p:nvSpPr>
        <p:spPr>
          <a:xfrm>
            <a:off x="4534348" y="6324600"/>
            <a:ext cx="2018852" cy="400110"/>
          </a:xfrm>
          <a:prstGeom prst="rect">
            <a:avLst/>
          </a:prstGeom>
          <a:noFill/>
        </p:spPr>
        <p:txBody>
          <a:bodyPr wrap="none" rtlCol="0">
            <a:spAutoFit/>
          </a:bodyPr>
          <a:lstStyle/>
          <a:p>
            <a:r>
              <a:rPr lang="en-US" sz="2000" dirty="0">
                <a:solidFill>
                  <a:srgbClr val="FF0000"/>
                </a:solidFill>
              </a:rPr>
              <a:t>Attenuation factor</a:t>
            </a:r>
          </a:p>
        </p:txBody>
      </p:sp>
      <p:cxnSp>
        <p:nvCxnSpPr>
          <p:cNvPr id="8" name="Straight Arrow Connector 7"/>
          <p:cNvCxnSpPr/>
          <p:nvPr/>
        </p:nvCxnSpPr>
        <p:spPr>
          <a:xfrm rot="5400000" flipH="1" flipV="1">
            <a:off x="5334000" y="5867400"/>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9809" name="Picture 1"/>
          <p:cNvPicPr>
            <a:picLocks noGrp="1" noChangeAspect="1" noChangeArrowheads="1"/>
          </p:cNvPicPr>
          <p:nvPr>
            <p:ph sz="quarter" idx="1"/>
          </p:nvPr>
        </p:nvPicPr>
        <p:blipFill>
          <a:blip r:embed="rId2" cstate="print"/>
          <a:srcRect/>
          <a:stretch>
            <a:fillRect/>
          </a:stretch>
        </p:blipFill>
        <p:spPr bwMode="auto">
          <a:xfrm>
            <a:off x="363481" y="1654713"/>
            <a:ext cx="8323319" cy="3564088"/>
          </a:xfrm>
          <a:prstGeom prst="rect">
            <a:avLst/>
          </a:prstGeom>
          <a:noFill/>
          <a:ln w="9525">
            <a:noFill/>
            <a:miter lim="800000"/>
            <a:headEnd/>
            <a:tailEnd/>
          </a:ln>
        </p:spPr>
      </p:pic>
      <p:pic>
        <p:nvPicPr>
          <p:cNvPr id="119810" name="Picture 2"/>
          <p:cNvPicPr>
            <a:picLocks noChangeAspect="1" noChangeArrowheads="1"/>
          </p:cNvPicPr>
          <p:nvPr/>
        </p:nvPicPr>
        <p:blipFill>
          <a:blip r:embed="rId3" cstate="print"/>
          <a:srcRect/>
          <a:stretch>
            <a:fillRect/>
          </a:stretch>
        </p:blipFill>
        <p:spPr bwMode="auto">
          <a:xfrm>
            <a:off x="3521132" y="5029200"/>
            <a:ext cx="5241868" cy="426483"/>
          </a:xfrm>
          <a:prstGeom prst="rect">
            <a:avLst/>
          </a:prstGeom>
          <a:noFill/>
          <a:ln w="9525">
            <a:noFill/>
            <a:miter lim="800000"/>
            <a:headEnd/>
            <a:tailEnd/>
          </a:ln>
        </p:spPr>
      </p:pic>
      <p:sp>
        <p:nvSpPr>
          <p:cNvPr id="7" name="Rectangle 6"/>
          <p:cNvSpPr/>
          <p:nvPr/>
        </p:nvSpPr>
        <p:spPr>
          <a:xfrm>
            <a:off x="6781800" y="5642122"/>
            <a:ext cx="2133600" cy="830997"/>
          </a:xfrm>
          <a:prstGeom prst="rect">
            <a:avLst/>
          </a:prstGeom>
        </p:spPr>
        <p:txBody>
          <a:bodyPr wrap="square">
            <a:spAutoFit/>
          </a:bodyPr>
          <a:lstStyle/>
          <a:p>
            <a:r>
              <a:rPr lang="en-US" sz="2400" dirty="0"/>
              <a:t>Frequency does not change</a:t>
            </a:r>
          </a:p>
        </p:txBody>
      </p:sp>
      <p:cxnSp>
        <p:nvCxnSpPr>
          <p:cNvPr id="4" name="Straight Arrow Connector 3"/>
          <p:cNvCxnSpPr/>
          <p:nvPr/>
        </p:nvCxnSpPr>
        <p:spPr>
          <a:xfrm>
            <a:off x="2362200" y="2743200"/>
            <a:ext cx="0" cy="187200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0" y="4191000"/>
            <a:ext cx="4467225" cy="2552700"/>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4419600" y="1524000"/>
            <a:ext cx="4724400" cy="2889168"/>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4550052" y="4267200"/>
            <a:ext cx="4517748" cy="1219200"/>
          </a:xfrm>
          <a:prstGeom prst="rect">
            <a:avLst/>
          </a:prstGeom>
          <a:noFill/>
          <a:ln w="9525">
            <a:noFill/>
            <a:miter lim="800000"/>
            <a:headEnd/>
            <a:tailEnd/>
          </a:ln>
        </p:spPr>
      </p:pic>
      <p:sp>
        <p:nvSpPr>
          <p:cNvPr id="6" name="Frame 5"/>
          <p:cNvSpPr/>
          <p:nvPr/>
        </p:nvSpPr>
        <p:spPr>
          <a:xfrm>
            <a:off x="4572000" y="4800600"/>
            <a:ext cx="4419600" cy="8382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 y="228600"/>
            <a:ext cx="6148839" cy="584776"/>
          </a:xfrm>
          <a:prstGeom prst="rect">
            <a:avLst/>
          </a:prstGeom>
          <a:noFill/>
        </p:spPr>
        <p:txBody>
          <a:bodyPr wrap="none" rtlCol="0">
            <a:spAutoFit/>
          </a:bodyPr>
          <a:lstStyle/>
          <a:p>
            <a:r>
              <a:rPr lang="en-US" sz="3200" dirty="0">
                <a:solidFill>
                  <a:schemeClr val="tx2"/>
                </a:solidFill>
              </a:rPr>
              <a:t>Example 1-1: </a:t>
            </a:r>
            <a:r>
              <a:rPr lang="en-US" sz="3200" dirty="0">
                <a:solidFill>
                  <a:srgbClr val="FF0000"/>
                </a:solidFill>
              </a:rPr>
              <a:t>Sound Wave in Water</a:t>
            </a:r>
          </a:p>
        </p:txBody>
      </p:sp>
      <p:sp>
        <p:nvSpPr>
          <p:cNvPr id="9" name="TextBox 8"/>
          <p:cNvSpPr txBox="1"/>
          <p:nvPr/>
        </p:nvSpPr>
        <p:spPr>
          <a:xfrm>
            <a:off x="0" y="1600200"/>
            <a:ext cx="4572000" cy="2554545"/>
          </a:xfrm>
          <a:prstGeom prst="rect">
            <a:avLst/>
          </a:prstGeom>
          <a:noFill/>
        </p:spPr>
        <p:txBody>
          <a:bodyPr wrap="square" rtlCol="0">
            <a:spAutoFit/>
          </a:bodyPr>
          <a:lstStyle/>
          <a:p>
            <a:r>
              <a:rPr lang="en-US" sz="2000" dirty="0">
                <a:solidFill>
                  <a:srgbClr val="FF0000"/>
                </a:solidFill>
              </a:rPr>
              <a:t>Given: </a:t>
            </a:r>
            <a:r>
              <a:rPr lang="en-US" sz="2000" dirty="0"/>
              <a:t>sinusoidal sound wave traveling in</a:t>
            </a:r>
          </a:p>
          <a:p>
            <a:r>
              <a:rPr lang="en-US" sz="2000" dirty="0"/>
              <a:t>the positive </a:t>
            </a:r>
            <a:r>
              <a:rPr lang="en-US" sz="2000" i="1" dirty="0" err="1"/>
              <a:t>x</a:t>
            </a:r>
            <a:r>
              <a:rPr lang="en-US" sz="2000" i="1" dirty="0"/>
              <a:t>-direction in water </a:t>
            </a:r>
          </a:p>
          <a:p>
            <a:r>
              <a:rPr lang="en-US" sz="2000" dirty="0"/>
              <a:t> Wave amplitude is 10 N/m2, and </a:t>
            </a:r>
            <a:r>
              <a:rPr lang="en-US" sz="2000" i="1" dirty="0"/>
              <a:t>p(x, t) was observed to be at its </a:t>
            </a:r>
            <a:r>
              <a:rPr lang="en-US" sz="2000" dirty="0"/>
              <a:t>maximum value at </a:t>
            </a:r>
            <a:r>
              <a:rPr lang="en-US" sz="2000" i="1" dirty="0"/>
              <a:t>t = 0 and x = 0.25 m.  </a:t>
            </a:r>
            <a:r>
              <a:rPr lang="en-US" sz="2000" dirty="0"/>
              <a:t>Also</a:t>
            </a:r>
            <a:r>
              <a:rPr lang="en-US" sz="2000" i="1" dirty="0"/>
              <a:t>   </a:t>
            </a:r>
            <a:r>
              <a:rPr lang="en-US" sz="2000" dirty="0" err="1"/>
              <a:t>f</a:t>
            </a:r>
            <a:r>
              <a:rPr lang="en-US" sz="2000" dirty="0"/>
              <a:t>=1 kHz,  up=1.5 km/</a:t>
            </a:r>
            <a:r>
              <a:rPr lang="en-US" sz="2000" dirty="0" err="1"/>
              <a:t>s</a:t>
            </a:r>
            <a:r>
              <a:rPr lang="en-US" sz="2000" dirty="0"/>
              <a:t>.  </a:t>
            </a:r>
          </a:p>
          <a:p>
            <a:r>
              <a:rPr lang="en-US" sz="2000" dirty="0">
                <a:solidFill>
                  <a:srgbClr val="FF0000"/>
                </a:solidFill>
              </a:rPr>
              <a:t>Determine: </a:t>
            </a:r>
            <a:r>
              <a:rPr lang="en-US" sz="2000" dirty="0"/>
              <a:t>p(</a:t>
            </a:r>
            <a:r>
              <a:rPr lang="en-US" sz="2000" dirty="0" err="1"/>
              <a:t>x,t</a:t>
            </a:r>
            <a:r>
              <a:rPr lang="en-US" sz="2000" dirty="0"/>
              <a:t>)</a:t>
            </a:r>
          </a:p>
          <a:p>
            <a:r>
              <a:rPr lang="en-US" sz="2000" dirty="0">
                <a:solidFill>
                  <a:srgbClr val="FF0000"/>
                </a:solidFill>
              </a:rPr>
              <a:t>Solution: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Grp="1" noChangeAspect="1" noChangeArrowheads="1"/>
          </p:cNvPicPr>
          <p:nvPr>
            <p:ph sz="quarter" idx="1"/>
          </p:nvPr>
        </p:nvPicPr>
        <p:blipFill>
          <a:blip r:embed="rId2" cstate="print"/>
          <a:srcRect b="50975"/>
          <a:stretch>
            <a:fillRect/>
          </a:stretch>
        </p:blipFill>
        <p:spPr bwMode="auto">
          <a:xfrm>
            <a:off x="4119" y="1676400"/>
            <a:ext cx="4495800" cy="3657600"/>
          </a:xfrm>
          <a:prstGeom prst="rect">
            <a:avLst/>
          </a:prstGeom>
          <a:noFill/>
          <a:ln w="9525">
            <a:noFill/>
            <a:miter lim="800000"/>
            <a:headEnd/>
            <a:tailEnd/>
          </a:ln>
        </p:spPr>
      </p:pic>
      <p:pic>
        <p:nvPicPr>
          <p:cNvPr id="3" name="Picture 1"/>
          <p:cNvPicPr>
            <a:picLocks noChangeAspect="1" noChangeArrowheads="1"/>
          </p:cNvPicPr>
          <p:nvPr/>
        </p:nvPicPr>
        <p:blipFill>
          <a:blip r:embed="rId2" cstate="print"/>
          <a:srcRect t="48039"/>
          <a:stretch>
            <a:fillRect/>
          </a:stretch>
        </p:blipFill>
        <p:spPr bwMode="auto">
          <a:xfrm>
            <a:off x="4458337" y="1676400"/>
            <a:ext cx="4683604" cy="40386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 Spectrum</a:t>
            </a:r>
          </a:p>
        </p:txBody>
      </p:sp>
      <p:pic>
        <p:nvPicPr>
          <p:cNvPr id="115714" name="Picture 2"/>
          <p:cNvPicPr>
            <a:picLocks noGrp="1" noChangeAspect="1" noChangeArrowheads="1"/>
          </p:cNvPicPr>
          <p:nvPr>
            <p:ph sz="quarter" idx="1"/>
          </p:nvPr>
        </p:nvPicPr>
        <p:blipFill>
          <a:blip r:embed="rId2" cstate="print"/>
          <a:srcRect/>
          <a:stretch>
            <a:fillRect/>
          </a:stretch>
        </p:blipFill>
        <p:spPr bwMode="auto">
          <a:xfrm>
            <a:off x="146114" y="2205038"/>
            <a:ext cx="8921686" cy="4016375"/>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5257800" y="304800"/>
            <a:ext cx="1000125" cy="790575"/>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Grp="1" noChangeAspect="1" noChangeArrowheads="1"/>
          </p:cNvPicPr>
          <p:nvPr>
            <p:ph sz="quarter" idx="1"/>
          </p:nvPr>
        </p:nvPicPr>
        <p:blipFill>
          <a:blip r:embed="rId2" cstate="print"/>
          <a:srcRect/>
          <a:stretch>
            <a:fillRect/>
          </a:stretch>
        </p:blipFill>
        <p:spPr bwMode="auto">
          <a:xfrm>
            <a:off x="914891" y="0"/>
            <a:ext cx="7314218" cy="6857999"/>
          </a:xfrm>
          <a:prstGeom prst="rect">
            <a:avLst/>
          </a:prstGeom>
          <a:noFill/>
          <a:ln w="9525">
            <a:noFill/>
            <a:miter lim="800000"/>
            <a:headEnd/>
            <a:tailEnd/>
          </a:ln>
        </p:spPr>
      </p:pic>
      <p:sp>
        <p:nvSpPr>
          <p:cNvPr id="3" name="5-Point Star 2"/>
          <p:cNvSpPr/>
          <p:nvPr/>
        </p:nvSpPr>
        <p:spPr>
          <a:xfrm>
            <a:off x="8001000" y="6518640"/>
            <a:ext cx="304800" cy="304800"/>
          </a:xfrm>
          <a:prstGeom prst="star5">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Complex Numbers</a:t>
            </a:r>
          </a:p>
        </p:txBody>
      </p:sp>
      <p:sp>
        <p:nvSpPr>
          <p:cNvPr id="8" name="Text Box 762"/>
          <p:cNvSpPr txBox="1">
            <a:spLocks noChangeArrowheads="1"/>
          </p:cNvSpPr>
          <p:nvPr/>
        </p:nvSpPr>
        <p:spPr bwMode="auto">
          <a:xfrm>
            <a:off x="533400" y="1560493"/>
            <a:ext cx="6324600" cy="954107"/>
          </a:xfrm>
          <a:prstGeom prst="rect">
            <a:avLst/>
          </a:prstGeom>
          <a:noFill/>
          <a:ln w="9525">
            <a:noFill/>
            <a:miter lim="800000"/>
            <a:headEnd/>
            <a:tailEnd/>
          </a:ln>
          <a:effectLst/>
        </p:spPr>
        <p:txBody>
          <a:bodyPr wrap="square">
            <a:spAutoFit/>
          </a:bodyPr>
          <a:lstStyle/>
          <a:p>
            <a:r>
              <a:rPr lang="en-US" sz="2800" dirty="0">
                <a:solidFill>
                  <a:schemeClr val="accent1"/>
                </a:solidFill>
              </a:rPr>
              <a:t>We will find it is useful to represent sinusoids as complex numbers</a:t>
            </a:r>
          </a:p>
        </p:txBody>
      </p:sp>
      <p:graphicFrame>
        <p:nvGraphicFramePr>
          <p:cNvPr id="56324" name="Object 4"/>
          <p:cNvGraphicFramePr>
            <a:graphicFrameLocks noChangeAspect="1"/>
          </p:cNvGraphicFramePr>
          <p:nvPr/>
        </p:nvGraphicFramePr>
        <p:xfrm>
          <a:off x="658813" y="2771775"/>
          <a:ext cx="1184275" cy="357188"/>
        </p:xfrm>
        <a:graphic>
          <a:graphicData uri="http://schemas.openxmlformats.org/presentationml/2006/ole">
            <mc:AlternateContent xmlns:mc="http://schemas.openxmlformats.org/markup-compatibility/2006">
              <mc:Choice xmlns:v="urn:schemas-microsoft-com:vml" Requires="v">
                <p:oleObj spid="_x0000_s76800" name="Equation" r:id="rId3" imgW="634572" imgH="190592" progId="Equation.3">
                  <p:embed/>
                </p:oleObj>
              </mc:Choice>
              <mc:Fallback>
                <p:oleObj name="Equation" r:id="rId3" imgW="634572" imgH="190592" progId="Equation.3">
                  <p:embed/>
                  <p:pic>
                    <p:nvPicPr>
                      <p:cNvPr id="0" name="Picture 2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2771775"/>
                        <a:ext cx="1184275"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5" name="Object 5"/>
          <p:cNvGraphicFramePr>
            <a:graphicFrameLocks noChangeAspect="1"/>
          </p:cNvGraphicFramePr>
          <p:nvPr/>
        </p:nvGraphicFramePr>
        <p:xfrm>
          <a:off x="700088" y="3205163"/>
          <a:ext cx="1966912" cy="476250"/>
        </p:xfrm>
        <a:graphic>
          <a:graphicData uri="http://schemas.openxmlformats.org/presentationml/2006/ole">
            <mc:AlternateContent xmlns:mc="http://schemas.openxmlformats.org/markup-compatibility/2006">
              <mc:Choice xmlns:v="urn:schemas-microsoft-com:vml" Requires="v">
                <p:oleObj spid="_x0000_s76801" name="Equation" r:id="rId5" imgW="1053847" imgH="254092" progId="Equation.3">
                  <p:embed/>
                </p:oleObj>
              </mc:Choice>
              <mc:Fallback>
                <p:oleObj name="Equation" r:id="rId5" imgW="1053847" imgH="254092" progId="Equation.3">
                  <p:embed/>
                  <p:pic>
                    <p:nvPicPr>
                      <p:cNvPr id="0" name="Picture 21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88" y="3205163"/>
                        <a:ext cx="1966912"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3" name="Object 13"/>
          <p:cNvGraphicFramePr>
            <a:graphicFrameLocks noChangeAspect="1"/>
          </p:cNvGraphicFramePr>
          <p:nvPr>
            <p:extLst>
              <p:ext uri="{D42A27DB-BD31-4B8C-83A1-F6EECF244321}">
                <p14:modId xmlns:p14="http://schemas.microsoft.com/office/powerpoint/2010/main" val="836305610"/>
              </p:ext>
            </p:extLst>
          </p:nvPr>
        </p:nvGraphicFramePr>
        <p:xfrm>
          <a:off x="6911889" y="1585109"/>
          <a:ext cx="1019175" cy="452437"/>
        </p:xfrm>
        <a:graphic>
          <a:graphicData uri="http://schemas.openxmlformats.org/presentationml/2006/ole">
            <mc:AlternateContent xmlns:mc="http://schemas.openxmlformats.org/markup-compatibility/2006">
              <mc:Choice xmlns:v="urn:schemas-microsoft-com:vml" Requires="v">
                <p:oleObj spid="_x0000_s76802" name="Equation" r:id="rId7" imgW="545886" imgH="241269" progId="Equation.3">
                  <p:embed/>
                </p:oleObj>
              </mc:Choice>
              <mc:Fallback>
                <p:oleObj name="Equation" r:id="rId7" imgW="545886" imgH="241269" progId="Equation.3">
                  <p:embed/>
                  <p:pic>
                    <p:nvPicPr>
                      <p:cNvPr id="0" name="Picture 21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1889" y="1585109"/>
                        <a:ext cx="1019175"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4"/>
          <p:cNvSpPr txBox="1">
            <a:spLocks noChangeArrowheads="1"/>
          </p:cNvSpPr>
          <p:nvPr/>
        </p:nvSpPr>
        <p:spPr bwMode="auto">
          <a:xfrm>
            <a:off x="2819400" y="2667000"/>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Rectangular coordinates</a:t>
            </a:r>
          </a:p>
        </p:txBody>
      </p:sp>
      <p:sp>
        <p:nvSpPr>
          <p:cNvPr id="21" name="Text Box 4"/>
          <p:cNvSpPr txBox="1">
            <a:spLocks noChangeArrowheads="1"/>
          </p:cNvSpPr>
          <p:nvPr/>
        </p:nvSpPr>
        <p:spPr bwMode="auto">
          <a:xfrm>
            <a:off x="2819400" y="3195935"/>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Polar coordinates</a:t>
            </a:r>
          </a:p>
        </p:txBody>
      </p:sp>
      <p:graphicFrame>
        <p:nvGraphicFramePr>
          <p:cNvPr id="56340" name="Object 20"/>
          <p:cNvGraphicFramePr>
            <a:graphicFrameLocks noChangeAspect="1"/>
          </p:cNvGraphicFramePr>
          <p:nvPr>
            <p:extLst>
              <p:ext uri="{D42A27DB-BD31-4B8C-83A1-F6EECF244321}">
                <p14:modId xmlns:p14="http://schemas.microsoft.com/office/powerpoint/2010/main" val="4287416265"/>
              </p:ext>
            </p:extLst>
          </p:nvPr>
        </p:nvGraphicFramePr>
        <p:xfrm>
          <a:off x="6248400" y="6095856"/>
          <a:ext cx="2370137" cy="428625"/>
        </p:xfrm>
        <a:graphic>
          <a:graphicData uri="http://schemas.openxmlformats.org/presentationml/2006/ole">
            <mc:AlternateContent xmlns:mc="http://schemas.openxmlformats.org/markup-compatibility/2006">
              <mc:Choice xmlns:v="urn:schemas-microsoft-com:vml" Requires="v">
                <p:oleObj spid="_x0000_s76803" name="Equation" r:id="rId9" imgW="1269908" imgH="228738" progId="Equation.3">
                  <p:embed/>
                </p:oleObj>
              </mc:Choice>
              <mc:Fallback>
                <p:oleObj name="Equation" r:id="rId9" imgW="1269908" imgH="228738" progId="Equation.3">
                  <p:embed/>
                  <p:pic>
                    <p:nvPicPr>
                      <p:cNvPr id="0" name="Picture 21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6095856"/>
                        <a:ext cx="2370137"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4"/>
          <p:cNvSpPr txBox="1">
            <a:spLocks noChangeArrowheads="1"/>
          </p:cNvSpPr>
          <p:nvPr/>
        </p:nvSpPr>
        <p:spPr bwMode="auto">
          <a:xfrm>
            <a:off x="6248400" y="5264859"/>
            <a:ext cx="2522537" cy="830997"/>
          </a:xfrm>
          <a:prstGeom prst="rect">
            <a:avLst/>
          </a:prstGeom>
          <a:noFill/>
          <a:ln w="9525">
            <a:noFill/>
            <a:miter lim="800000"/>
            <a:headEnd/>
            <a:tailEnd/>
          </a:ln>
          <a:effectLst/>
        </p:spPr>
        <p:txBody>
          <a:bodyPr wrap="square">
            <a:spAutoFit/>
          </a:bodyPr>
          <a:lstStyle/>
          <a:p>
            <a:r>
              <a:rPr lang="en-US" sz="2400" b="1" dirty="0">
                <a:solidFill>
                  <a:schemeClr val="accent1"/>
                </a:solidFill>
              </a:rPr>
              <a:t>Relations based on Euler’s Identity</a:t>
            </a:r>
          </a:p>
        </p:txBody>
      </p:sp>
      <p:graphicFrame>
        <p:nvGraphicFramePr>
          <p:cNvPr id="56341" name="Object 21"/>
          <p:cNvGraphicFramePr>
            <a:graphicFrameLocks noChangeAspect="1"/>
          </p:cNvGraphicFramePr>
          <p:nvPr>
            <p:extLst>
              <p:ext uri="{D42A27DB-BD31-4B8C-83A1-F6EECF244321}">
                <p14:modId xmlns:p14="http://schemas.microsoft.com/office/powerpoint/2010/main" val="3672061329"/>
              </p:ext>
            </p:extLst>
          </p:nvPr>
        </p:nvGraphicFramePr>
        <p:xfrm>
          <a:off x="6781800" y="2743344"/>
          <a:ext cx="1184275" cy="809625"/>
        </p:xfrm>
        <a:graphic>
          <a:graphicData uri="http://schemas.openxmlformats.org/presentationml/2006/ole">
            <mc:AlternateContent xmlns:mc="http://schemas.openxmlformats.org/markup-compatibility/2006">
              <mc:Choice xmlns:v="urn:schemas-microsoft-com:vml" Requires="v">
                <p:oleObj spid="_x0000_s76804" name="Equation" r:id="rId11" imgW="634954" imgH="431570" progId="Equation.3">
                  <p:embed/>
                </p:oleObj>
              </mc:Choice>
              <mc:Fallback>
                <p:oleObj name="Equation" r:id="rId11" imgW="634954" imgH="431570" progId="Equation.3">
                  <p:embed/>
                  <p:pic>
                    <p:nvPicPr>
                      <p:cNvPr id="0" name="Picture 21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1800" y="2743344"/>
                        <a:ext cx="1184275"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375" name="Picture 7"/>
          <p:cNvPicPr>
            <a:picLocks noChangeAspect="1" noChangeArrowheads="1"/>
          </p:cNvPicPr>
          <p:nvPr/>
        </p:nvPicPr>
        <p:blipFill>
          <a:blip r:embed="rId13" cstate="print"/>
          <a:srcRect/>
          <a:stretch>
            <a:fillRect/>
          </a:stretch>
        </p:blipFill>
        <p:spPr bwMode="auto">
          <a:xfrm>
            <a:off x="455871" y="3897384"/>
            <a:ext cx="4696847" cy="2884416"/>
          </a:xfrm>
          <a:prstGeom prst="rect">
            <a:avLst/>
          </a:prstGeom>
          <a:noFill/>
          <a:ln w="9525">
            <a:noFill/>
            <a:miter lim="800000"/>
            <a:headEnd/>
            <a:tailEnd/>
          </a:ln>
        </p:spPr>
      </p:pic>
      <p:sp>
        <p:nvSpPr>
          <p:cNvPr id="3" name="矩形 2"/>
          <p:cNvSpPr/>
          <p:nvPr/>
        </p:nvSpPr>
        <p:spPr>
          <a:xfrm>
            <a:off x="6248400" y="5257800"/>
            <a:ext cx="2541072" cy="1266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Relations for Complex Numbers</a:t>
            </a:r>
          </a:p>
        </p:txBody>
      </p:sp>
      <p:sp>
        <p:nvSpPr>
          <p:cNvPr id="29" name="Text Box 50"/>
          <p:cNvSpPr txBox="1">
            <a:spLocks noChangeArrowheads="1"/>
          </p:cNvSpPr>
          <p:nvPr/>
        </p:nvSpPr>
        <p:spPr bwMode="auto">
          <a:xfrm>
            <a:off x="6324600" y="2819400"/>
            <a:ext cx="2819400" cy="1569660"/>
          </a:xfrm>
          <a:prstGeom prst="rect">
            <a:avLst/>
          </a:prstGeom>
          <a:noFill/>
          <a:ln w="9525">
            <a:noFill/>
            <a:miter lim="800000"/>
            <a:headEnd/>
            <a:tailEnd/>
          </a:ln>
          <a:effectLst/>
        </p:spPr>
        <p:txBody>
          <a:bodyPr wrap="square">
            <a:spAutoFit/>
          </a:bodyPr>
          <a:lstStyle/>
          <a:p>
            <a:pPr algn="l"/>
            <a:r>
              <a:rPr lang="en-US" sz="2400" b="1" dirty="0">
                <a:solidFill>
                  <a:srgbClr val="FF0000"/>
                </a:solidFill>
              </a:rPr>
              <a:t>Learn how to perform these     with </a:t>
            </a:r>
            <a:r>
              <a:rPr lang="en-US" sz="2400" b="1" i="1" u="sng" dirty="0">
                <a:solidFill>
                  <a:srgbClr val="FF0000"/>
                </a:solidFill>
              </a:rPr>
              <a:t>your</a:t>
            </a:r>
            <a:r>
              <a:rPr lang="en-US" sz="2400" b="1" dirty="0">
                <a:solidFill>
                  <a:srgbClr val="FF0000"/>
                </a:solidFill>
              </a:rPr>
              <a:t> calculator/computer</a:t>
            </a:r>
          </a:p>
        </p:txBody>
      </p:sp>
      <p:pic>
        <p:nvPicPr>
          <p:cNvPr id="114689" name="Picture 1"/>
          <p:cNvPicPr>
            <a:picLocks noChangeAspect="1" noChangeArrowheads="1"/>
          </p:cNvPicPr>
          <p:nvPr/>
        </p:nvPicPr>
        <p:blipFill>
          <a:blip r:embed="rId2" cstate="print"/>
          <a:srcRect/>
          <a:stretch>
            <a:fillRect/>
          </a:stretch>
        </p:blipFill>
        <p:spPr bwMode="auto">
          <a:xfrm>
            <a:off x="274320" y="1524000"/>
            <a:ext cx="5974080" cy="53340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p:sp>
        <p:nvSpPr>
          <p:cNvPr id="17" name="Text Box 762"/>
          <p:cNvSpPr txBox="1">
            <a:spLocks noChangeArrowheads="1"/>
          </p:cNvSpPr>
          <p:nvPr/>
        </p:nvSpPr>
        <p:spPr bwMode="auto">
          <a:xfrm>
            <a:off x="533400" y="1560493"/>
            <a:ext cx="8077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9" name="TextBox 8"/>
          <p:cNvSpPr txBox="1"/>
          <p:nvPr/>
        </p:nvSpPr>
        <p:spPr>
          <a:xfrm>
            <a:off x="304800" y="2719893"/>
            <a:ext cx="8686800" cy="3985707"/>
          </a:xfrm>
          <a:prstGeom prst="rect">
            <a:avLst/>
          </a:prstGeom>
          <a:noFill/>
        </p:spPr>
        <p:txBody>
          <a:bodyPr wrap="square" rtlCol="0">
            <a:spAutoFit/>
          </a:bodyPr>
          <a:lstStyle/>
          <a:p>
            <a:r>
              <a:rPr lang="en-US" sz="2300" dirty="0"/>
              <a:t>1.  The phasor-analysis technique transforms equations</a:t>
            </a:r>
          </a:p>
          <a:p>
            <a:r>
              <a:rPr lang="en-US" sz="2300" dirty="0"/>
              <a:t>from the </a:t>
            </a:r>
            <a:r>
              <a:rPr lang="en-US" sz="2300" dirty="0">
                <a:solidFill>
                  <a:srgbClr val="FF0000"/>
                </a:solidFill>
              </a:rPr>
              <a:t>time domain </a:t>
            </a:r>
            <a:r>
              <a:rPr lang="en-US" sz="2300" dirty="0"/>
              <a:t>to the </a:t>
            </a:r>
            <a:r>
              <a:rPr lang="en-US" sz="2300" dirty="0">
                <a:solidFill>
                  <a:schemeClr val="tx2"/>
                </a:solidFill>
              </a:rPr>
              <a:t>phasor domain. </a:t>
            </a:r>
          </a:p>
          <a:p>
            <a:endParaRPr lang="en-US" sz="2300" dirty="0"/>
          </a:p>
          <a:p>
            <a:r>
              <a:rPr lang="en-US" sz="2300" dirty="0"/>
              <a:t>2.  </a:t>
            </a:r>
            <a:r>
              <a:rPr lang="en-US" sz="2300" dirty="0" err="1">
                <a:solidFill>
                  <a:srgbClr val="FF0000"/>
                </a:solidFill>
              </a:rPr>
              <a:t>Integro</a:t>
            </a:r>
            <a:r>
              <a:rPr lang="en-US" sz="2300" dirty="0">
                <a:solidFill>
                  <a:srgbClr val="FF0000"/>
                </a:solidFill>
              </a:rPr>
              <a:t>-differential </a:t>
            </a:r>
            <a:r>
              <a:rPr lang="en-US" sz="2300" dirty="0"/>
              <a:t>equations get converted into</a:t>
            </a:r>
          </a:p>
          <a:p>
            <a:r>
              <a:rPr lang="en-US" sz="2300" dirty="0">
                <a:solidFill>
                  <a:schemeClr val="tx2"/>
                </a:solidFill>
              </a:rPr>
              <a:t>linear equations </a:t>
            </a:r>
            <a:r>
              <a:rPr lang="en-US" sz="2300" dirty="0"/>
              <a:t>with no sinusoidal functions. </a:t>
            </a:r>
          </a:p>
          <a:p>
            <a:endParaRPr lang="en-US" sz="2300" dirty="0"/>
          </a:p>
          <a:p>
            <a:r>
              <a:rPr lang="en-US" sz="2300" dirty="0"/>
              <a:t>3.  After solving for the desired variable--such as a particular voltage or current-- in the </a:t>
            </a:r>
            <a:r>
              <a:rPr lang="en-US" sz="2300" dirty="0">
                <a:solidFill>
                  <a:srgbClr val="1F497D"/>
                </a:solidFill>
              </a:rPr>
              <a:t>phasor domain</a:t>
            </a:r>
            <a:r>
              <a:rPr lang="en-US" sz="2300" dirty="0"/>
              <a:t>, conversion back to the </a:t>
            </a:r>
            <a:r>
              <a:rPr lang="en-US" sz="2300" dirty="0">
                <a:solidFill>
                  <a:srgbClr val="FF0000"/>
                </a:solidFill>
              </a:rPr>
              <a:t>time domain</a:t>
            </a:r>
          </a:p>
          <a:p>
            <a:r>
              <a:rPr lang="en-US" sz="2300" dirty="0"/>
              <a:t>provides the same solution that would have been obtained had the original </a:t>
            </a:r>
            <a:r>
              <a:rPr lang="en-US" sz="2300" dirty="0" err="1"/>
              <a:t>integro</a:t>
            </a:r>
            <a:r>
              <a:rPr lang="en-US" sz="2300" dirty="0"/>
              <a:t>-differential equations been solved entirely in the time domain. </a:t>
            </a:r>
          </a:p>
        </p:txBody>
      </p:sp>
      <p:pic>
        <p:nvPicPr>
          <p:cNvPr id="112642" name="Picture 2"/>
          <p:cNvPicPr>
            <a:picLocks noChangeAspect="1" noChangeArrowheads="1"/>
          </p:cNvPicPr>
          <p:nvPr/>
        </p:nvPicPr>
        <p:blipFill>
          <a:blip r:embed="rId3" cstate="print"/>
          <a:srcRect/>
          <a:stretch>
            <a:fillRect/>
          </a:stretch>
        </p:blipFill>
        <p:spPr bwMode="auto">
          <a:xfrm>
            <a:off x="1638300" y="1524001"/>
            <a:ext cx="6326562" cy="1295399"/>
          </a:xfrm>
          <a:prstGeom prst="rect">
            <a:avLst/>
          </a:prstGeom>
          <a:noFill/>
          <a:ln w="9525">
            <a:noFill/>
            <a:miter lim="800000"/>
            <a:headEnd/>
            <a:tailEnd/>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mc:AlternateContent xmlns:mc="http://schemas.openxmlformats.org/markup-compatibility/2006" xmlns:a14="http://schemas.microsoft.com/office/drawing/2010/main">
        <mc:Choice Requires="a14">
          <p:sp>
            <p:nvSpPr>
              <p:cNvPr id="13" name="TextBox 12"/>
              <p:cNvSpPr txBox="1"/>
              <p:nvPr/>
            </p:nvSpPr>
            <p:spPr>
              <a:xfrm>
                <a:off x="5070389" y="2537273"/>
                <a:ext cx="3008452" cy="400110"/>
              </a:xfrm>
              <a:prstGeom prst="rect">
                <a:avLst/>
              </a:prstGeom>
              <a:noFill/>
            </p:spPr>
            <p:txBody>
              <a:bodyPr wrap="none" rtlCol="0">
                <a:spAutoFit/>
              </a:bodyPr>
              <a:lstStyle/>
              <a:p>
                <a:r>
                  <a:rPr lang="en-US" sz="2000" dirty="0"/>
                  <a:t>Phasor counterpart of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p>
            </p:txBody>
          </p:sp>
        </mc:Choice>
        <mc:Fallback xmlns="">
          <p:sp>
            <p:nvSpPr>
              <p:cNvPr id="13" name="TextBox 12"/>
              <p:cNvSpPr txBox="1">
                <a:spLocks noRot="1" noChangeAspect="1" noMove="1" noResize="1" noEditPoints="1" noAdjustHandles="1" noChangeArrowheads="1" noChangeShapeType="1" noTextEdit="1"/>
              </p:cNvSpPr>
              <p:nvPr/>
            </p:nvSpPr>
            <p:spPr>
              <a:xfrm>
                <a:off x="5070389" y="2537273"/>
                <a:ext cx="3008452" cy="400110"/>
              </a:xfrm>
              <a:prstGeom prst="rect">
                <a:avLst/>
              </a:prstGeom>
              <a:blipFill>
                <a:blip r:embed="rId3"/>
                <a:stretch>
                  <a:fillRect l="-2231" t="-7576" b="-25758"/>
                </a:stretch>
              </a:blipFill>
            </p:spPr>
            <p:txBody>
              <a:bodyPr/>
              <a:lstStyle/>
              <a:p>
                <a:r>
                  <a:rPr lang="zh-CN" altLang="en-US">
                    <a:noFill/>
                  </a:rPr>
                  <a:t> </a:t>
                </a:r>
              </a:p>
            </p:txBody>
          </p:sp>
        </mc:Fallback>
      </mc:AlternateContent>
      <p:sp>
        <p:nvSpPr>
          <p:cNvPr id="15" name="Right Brace 14"/>
          <p:cNvSpPr/>
          <p:nvPr/>
        </p:nvSpPr>
        <p:spPr>
          <a:xfrm rot="5400000">
            <a:off x="6135885" y="1981953"/>
            <a:ext cx="344424"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0598" name="Picture 6"/>
          <p:cNvPicPr>
            <a:picLocks noChangeAspect="1" noChangeArrowheads="1"/>
          </p:cNvPicPr>
          <p:nvPr/>
        </p:nvPicPr>
        <p:blipFill>
          <a:blip r:embed="rId4" cstate="print"/>
          <a:srcRect/>
          <a:stretch>
            <a:fillRect/>
          </a:stretch>
        </p:blipFill>
        <p:spPr bwMode="auto">
          <a:xfrm>
            <a:off x="1320114" y="3731660"/>
            <a:ext cx="6522666" cy="2786063"/>
          </a:xfrm>
          <a:prstGeom prst="rect">
            <a:avLst/>
          </a:prstGeom>
          <a:noFill/>
          <a:ln w="9525">
            <a:noFill/>
            <a:miter lim="800000"/>
            <a:headEnd/>
            <a:tailEnd/>
          </a:ln>
        </p:spPr>
      </p:pic>
      <p:sp>
        <p:nvSpPr>
          <p:cNvPr id="12" name="TextBox 11"/>
          <p:cNvSpPr txBox="1"/>
          <p:nvPr/>
        </p:nvSpPr>
        <p:spPr>
          <a:xfrm>
            <a:off x="5774697" y="5410200"/>
            <a:ext cx="1828800" cy="400110"/>
          </a:xfrm>
          <a:prstGeom prst="rect">
            <a:avLst/>
          </a:prstGeom>
          <a:noFill/>
        </p:spPr>
        <p:txBody>
          <a:bodyPr wrap="square" rtlCol="0">
            <a:spAutoFit/>
          </a:bodyPr>
          <a:lstStyle/>
          <a:p>
            <a:r>
              <a:rPr lang="en-US" sz="2000" dirty="0">
                <a:solidFill>
                  <a:srgbClr val="FF0000"/>
                </a:solidFill>
              </a:rPr>
              <a:t>Phase is needed</a:t>
            </a:r>
          </a:p>
        </p:txBody>
      </p:sp>
      <p:pic>
        <p:nvPicPr>
          <p:cNvPr id="2" name="图片 1"/>
          <p:cNvPicPr>
            <a:picLocks noChangeAspect="1"/>
          </p:cNvPicPr>
          <p:nvPr/>
        </p:nvPicPr>
        <p:blipFill>
          <a:blip r:embed="rId5"/>
          <a:stretch>
            <a:fillRect/>
          </a:stretch>
        </p:blipFill>
        <p:spPr>
          <a:xfrm>
            <a:off x="1295400" y="1710817"/>
            <a:ext cx="6248400" cy="5216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a:t>
            </a:r>
            <a:r>
              <a:rPr lang="en-US" dirty="0" err="1"/>
              <a:t>Phasor</a:t>
            </a:r>
            <a:r>
              <a:rPr lang="en-US" dirty="0"/>
              <a:t> Domain</a:t>
            </a:r>
          </a:p>
        </p:txBody>
      </p:sp>
      <p:sp>
        <p:nvSpPr>
          <p:cNvPr id="5" name="Text Box 762"/>
          <p:cNvSpPr txBox="1">
            <a:spLocks noChangeArrowheads="1"/>
          </p:cNvSpPr>
          <p:nvPr/>
        </p:nvSpPr>
        <p:spPr bwMode="auto">
          <a:xfrm>
            <a:off x="5181600" y="1923395"/>
            <a:ext cx="3657600" cy="4401205"/>
          </a:xfrm>
          <a:prstGeom prst="rect">
            <a:avLst/>
          </a:prstGeom>
          <a:noFill/>
          <a:ln w="9525">
            <a:noFill/>
            <a:miter lim="800000"/>
            <a:headEnd/>
            <a:tailEnd/>
          </a:ln>
          <a:effectLst/>
        </p:spPr>
        <p:txBody>
          <a:bodyPr wrap="square">
            <a:spAutoFit/>
          </a:bodyPr>
          <a:lstStyle/>
          <a:p>
            <a:r>
              <a:rPr lang="en-US" sz="2800" dirty="0">
                <a:solidFill>
                  <a:srgbClr val="FF0000"/>
                </a:solidFill>
              </a:rPr>
              <a:t>It is much easier to deal with exponentials in the phasor domain than sinusoidal relations in the time domain</a:t>
            </a:r>
          </a:p>
          <a:p>
            <a:endParaRPr lang="en-US" sz="2800" dirty="0">
              <a:solidFill>
                <a:schemeClr val="accent1"/>
              </a:solidFill>
            </a:endParaRPr>
          </a:p>
          <a:p>
            <a:r>
              <a:rPr lang="en-US" sz="2800" dirty="0">
                <a:solidFill>
                  <a:schemeClr val="accent1"/>
                </a:solidFill>
              </a:rPr>
              <a:t>Just need to track magnitude/phase, knowing that </a:t>
            </a:r>
            <a:r>
              <a:rPr lang="en-US" sz="2800" dirty="0">
                <a:solidFill>
                  <a:srgbClr val="FF0000"/>
                </a:solidFill>
              </a:rPr>
              <a:t>everything is at frequency </a:t>
            </a:r>
            <a:r>
              <a:rPr lang="en-US" sz="2800" i="1" dirty="0">
                <a:solidFill>
                  <a:srgbClr val="FF0000"/>
                </a:solidFill>
                <a:latin typeface="Symbol" pitchFamily="18" charset="2"/>
              </a:rPr>
              <a:t>w</a:t>
            </a:r>
          </a:p>
        </p:txBody>
      </p:sp>
      <p:pic>
        <p:nvPicPr>
          <p:cNvPr id="108545" name="Picture 1"/>
          <p:cNvPicPr>
            <a:picLocks noChangeAspect="1" noChangeArrowheads="1"/>
          </p:cNvPicPr>
          <p:nvPr/>
        </p:nvPicPr>
        <p:blipFill>
          <a:blip r:embed="rId2" cstate="print"/>
          <a:srcRect/>
          <a:stretch>
            <a:fillRect/>
          </a:stretch>
        </p:blipFill>
        <p:spPr bwMode="auto">
          <a:xfrm>
            <a:off x="381000" y="1524000"/>
            <a:ext cx="4672822" cy="5334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a:t>
            </a:r>
          </a:p>
        </p:txBody>
      </p:sp>
      <p:sp>
        <p:nvSpPr>
          <p:cNvPr id="3" name="Content Placeholder 2"/>
          <p:cNvSpPr>
            <a:spLocks noGrp="1"/>
          </p:cNvSpPr>
          <p:nvPr>
            <p:ph sz="quarter" idx="1"/>
          </p:nvPr>
        </p:nvSpPr>
        <p:spPr>
          <a:xfrm>
            <a:off x="381000" y="1524000"/>
            <a:ext cx="8382000" cy="5105400"/>
          </a:xfrm>
        </p:spPr>
        <p:txBody>
          <a:bodyPr>
            <a:normAutofit fontScale="92500"/>
          </a:bodyPr>
          <a:lstStyle/>
          <a:p>
            <a:r>
              <a:rPr lang="en-US" sz="2400" dirty="0"/>
              <a:t>Attitude: work hard during the </a:t>
            </a:r>
            <a:r>
              <a:rPr lang="en-US" sz="2400" dirty="0">
                <a:solidFill>
                  <a:srgbClr val="FF0000"/>
                </a:solidFill>
              </a:rPr>
              <a:t>entire</a:t>
            </a:r>
            <a:r>
              <a:rPr lang="en-US" sz="2400" dirty="0"/>
              <a:t> semester</a:t>
            </a:r>
          </a:p>
          <a:p>
            <a:r>
              <a:rPr lang="en-US" sz="2400" dirty="0"/>
              <a:t>Integrity: homework, </a:t>
            </a:r>
            <a:r>
              <a:rPr lang="en-US" altLang="zh-CN" sz="2400" dirty="0"/>
              <a:t>quiz, exams, </a:t>
            </a:r>
            <a:r>
              <a:rPr lang="en-US" sz="2400" dirty="0"/>
              <a:t>lab, class projects (will be included in the final grade)</a:t>
            </a:r>
          </a:p>
          <a:p>
            <a:r>
              <a:rPr lang="en-US" sz="2400" dirty="0"/>
              <a:t>Attendance:</a:t>
            </a:r>
            <a:br>
              <a:rPr lang="en-US" sz="2400" dirty="0"/>
            </a:br>
            <a:r>
              <a:rPr lang="en-US" sz="2400" u="sng" dirty="0"/>
              <a:t>Lecture</a:t>
            </a:r>
            <a:r>
              <a:rPr lang="en-US" sz="2400" dirty="0"/>
              <a:t>: required. No </a:t>
            </a:r>
            <a:r>
              <a:rPr lang="en-US" altLang="zh-CN" sz="2400" dirty="0"/>
              <a:t>roll call. A</a:t>
            </a:r>
            <a:r>
              <a:rPr lang="en-US" sz="2400" dirty="0"/>
              <a:t>bout 6-8 random quiz in class (will be added to the quiz score)</a:t>
            </a:r>
            <a:br>
              <a:rPr lang="en-US" sz="2400" dirty="0"/>
            </a:br>
            <a:r>
              <a:rPr lang="en-US" sz="2400" u="sng" dirty="0"/>
              <a:t>Lab</a:t>
            </a:r>
            <a:r>
              <a:rPr lang="en-US" sz="2400" dirty="0"/>
              <a:t>: required. 0 point for one lab session if absent. Reschedule is possible, but needs to get the teacher’s permission before the lab starts</a:t>
            </a:r>
            <a:br>
              <a:rPr lang="en-US" sz="2400" dirty="0"/>
            </a:br>
            <a:r>
              <a:rPr lang="en-US" sz="2400" u="sng" dirty="0"/>
              <a:t>Quiz</a:t>
            </a:r>
            <a:r>
              <a:rPr lang="en-US" sz="2400" dirty="0"/>
              <a:t>: required. Make-up is possible, but get a 30% deduction in the score and no more than two m</a:t>
            </a:r>
            <a:r>
              <a:rPr lang="en-US" altLang="zh-CN" sz="2400" dirty="0"/>
              <a:t>ake-up</a:t>
            </a:r>
            <a:r>
              <a:rPr lang="en-US" sz="2400" dirty="0"/>
              <a:t> during this semester. The teacher MUST be informed by email or WeChat before each quiz starts</a:t>
            </a:r>
            <a:br>
              <a:rPr lang="en-US" sz="2400" dirty="0"/>
            </a:br>
            <a:r>
              <a:rPr lang="en-US" sz="2400" u="sng" dirty="0"/>
              <a:t>Exam</a:t>
            </a:r>
            <a:r>
              <a:rPr lang="en-US" sz="2400" dirty="0"/>
              <a:t>: required. 0 point for one exam if absent and no make-up exam is allowed</a:t>
            </a:r>
          </a:p>
        </p:txBody>
      </p:sp>
    </p:spTree>
    <p:extLst>
      <p:ext uri="{BB962C8B-B14F-4D97-AF65-F5344CB8AC3E}">
        <p14:creationId xmlns:p14="http://schemas.microsoft.com/office/powerpoint/2010/main" val="1334163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Resistors</a:t>
            </a:r>
            <a:endParaRPr lang="en-US" dirty="0">
              <a:solidFill>
                <a:srgbClr val="FF0000"/>
              </a:solidFill>
              <a:latin typeface="Symbol" pitchFamily="18" charset="2"/>
            </a:endParaRPr>
          </a:p>
        </p:txBody>
      </p:sp>
      <p:grpSp>
        <p:nvGrpSpPr>
          <p:cNvPr id="2" name="Group 223"/>
          <p:cNvGrpSpPr>
            <a:grpSpLocks/>
          </p:cNvGrpSpPr>
          <p:nvPr/>
        </p:nvGrpSpPr>
        <p:grpSpPr bwMode="auto">
          <a:xfrm>
            <a:off x="387050" y="2482820"/>
            <a:ext cx="4267200" cy="2824163"/>
            <a:chOff x="1008" y="870"/>
            <a:chExt cx="4080" cy="2547"/>
          </a:xfrm>
        </p:grpSpPr>
        <p:sp>
          <p:nvSpPr>
            <p:cNvPr id="15" name="Freeform 132"/>
            <p:cNvSpPr>
              <a:spLocks noEditPoints="1"/>
            </p:cNvSpPr>
            <p:nvPr/>
          </p:nvSpPr>
          <p:spPr bwMode="auto">
            <a:xfrm>
              <a:off x="1499" y="870"/>
              <a:ext cx="71" cy="161"/>
            </a:xfrm>
            <a:custGeom>
              <a:avLst/>
              <a:gdLst/>
              <a:ahLst/>
              <a:cxnLst>
                <a:cxn ang="0">
                  <a:pos x="54" y="113"/>
                </a:cxn>
                <a:cxn ang="0">
                  <a:pos x="36" y="125"/>
                </a:cxn>
                <a:cxn ang="0">
                  <a:pos x="30" y="131"/>
                </a:cxn>
                <a:cxn ang="0">
                  <a:pos x="24" y="131"/>
                </a:cxn>
                <a:cxn ang="0">
                  <a:pos x="24" y="131"/>
                </a:cxn>
                <a:cxn ang="0">
                  <a:pos x="24" y="125"/>
                </a:cxn>
                <a:cxn ang="0">
                  <a:pos x="30" y="113"/>
                </a:cxn>
                <a:cxn ang="0">
                  <a:pos x="54" y="48"/>
                </a:cxn>
                <a:cxn ang="0">
                  <a:pos x="54" y="48"/>
                </a:cxn>
                <a:cxn ang="0">
                  <a:pos x="30" y="53"/>
                </a:cxn>
                <a:cxn ang="0">
                  <a:pos x="6" y="53"/>
                </a:cxn>
                <a:cxn ang="0">
                  <a:pos x="6" y="53"/>
                </a:cxn>
                <a:cxn ang="0">
                  <a:pos x="18" y="53"/>
                </a:cxn>
                <a:cxn ang="0">
                  <a:pos x="24" y="53"/>
                </a:cxn>
                <a:cxn ang="0">
                  <a:pos x="24" y="59"/>
                </a:cxn>
                <a:cxn ang="0">
                  <a:pos x="18" y="71"/>
                </a:cxn>
                <a:cxn ang="0">
                  <a:pos x="12" y="95"/>
                </a:cxn>
                <a:cxn ang="0">
                  <a:pos x="6" y="113"/>
                </a:cxn>
                <a:cxn ang="0">
                  <a:pos x="0" y="131"/>
                </a:cxn>
                <a:cxn ang="0">
                  <a:pos x="0" y="137"/>
                </a:cxn>
                <a:cxn ang="0">
                  <a:pos x="12" y="143"/>
                </a:cxn>
                <a:cxn ang="0">
                  <a:pos x="36" y="137"/>
                </a:cxn>
                <a:cxn ang="0">
                  <a:pos x="54" y="119"/>
                </a:cxn>
                <a:cxn ang="0">
                  <a:pos x="54" y="113"/>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3"/>
                  </a:moveTo>
                  <a:lnTo>
                    <a:pt x="36" y="125"/>
                  </a:lnTo>
                  <a:lnTo>
                    <a:pt x="30" y="131"/>
                  </a:lnTo>
                  <a:lnTo>
                    <a:pt x="24" y="131"/>
                  </a:lnTo>
                  <a:lnTo>
                    <a:pt x="24" y="131"/>
                  </a:lnTo>
                  <a:lnTo>
                    <a:pt x="24" y="125"/>
                  </a:lnTo>
                  <a:lnTo>
                    <a:pt x="30" y="113"/>
                  </a:lnTo>
                  <a:lnTo>
                    <a:pt x="54" y="48"/>
                  </a:lnTo>
                  <a:lnTo>
                    <a:pt x="54" y="48"/>
                  </a:lnTo>
                  <a:lnTo>
                    <a:pt x="30" y="53"/>
                  </a:lnTo>
                  <a:lnTo>
                    <a:pt x="6" y="53"/>
                  </a:lnTo>
                  <a:lnTo>
                    <a:pt x="6" y="53"/>
                  </a:lnTo>
                  <a:lnTo>
                    <a:pt x="18" y="53"/>
                  </a:lnTo>
                  <a:lnTo>
                    <a:pt x="24" y="53"/>
                  </a:lnTo>
                  <a:lnTo>
                    <a:pt x="24" y="59"/>
                  </a:lnTo>
                  <a:lnTo>
                    <a:pt x="18" y="71"/>
                  </a:lnTo>
                  <a:lnTo>
                    <a:pt x="12" y="95"/>
                  </a:lnTo>
                  <a:lnTo>
                    <a:pt x="6" y="113"/>
                  </a:lnTo>
                  <a:lnTo>
                    <a:pt x="0" y="131"/>
                  </a:lnTo>
                  <a:lnTo>
                    <a:pt x="0" y="137"/>
                  </a:lnTo>
                  <a:lnTo>
                    <a:pt x="12" y="143"/>
                  </a:lnTo>
                  <a:lnTo>
                    <a:pt x="36" y="137"/>
                  </a:lnTo>
                  <a:lnTo>
                    <a:pt x="54" y="119"/>
                  </a:lnTo>
                  <a:lnTo>
                    <a:pt x="54" y="113"/>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16" name="Freeform 133"/>
            <p:cNvSpPr>
              <a:spLocks/>
            </p:cNvSpPr>
            <p:nvPr/>
          </p:nvSpPr>
          <p:spPr bwMode="auto">
            <a:xfrm>
              <a:off x="1008" y="2231"/>
              <a:ext cx="122" cy="101"/>
            </a:xfrm>
            <a:custGeom>
              <a:avLst/>
              <a:gdLst/>
              <a:ahLst/>
              <a:cxnLst>
                <a:cxn ang="0">
                  <a:pos x="0" y="6"/>
                </a:cxn>
                <a:cxn ang="0">
                  <a:pos x="12" y="6"/>
                </a:cxn>
                <a:cxn ang="0">
                  <a:pos x="18" y="12"/>
                </a:cxn>
                <a:cxn ang="0">
                  <a:pos x="24" y="30"/>
                </a:cxn>
                <a:cxn ang="0">
                  <a:pos x="30" y="42"/>
                </a:cxn>
                <a:cxn ang="0">
                  <a:pos x="30" y="54"/>
                </a:cxn>
                <a:cxn ang="0">
                  <a:pos x="30" y="72"/>
                </a:cxn>
                <a:cxn ang="0">
                  <a:pos x="30" y="84"/>
                </a:cxn>
                <a:cxn ang="0">
                  <a:pos x="30" y="90"/>
                </a:cxn>
                <a:cxn ang="0">
                  <a:pos x="36" y="90"/>
                </a:cxn>
                <a:cxn ang="0">
                  <a:pos x="42" y="90"/>
                </a:cxn>
                <a:cxn ang="0">
                  <a:pos x="48" y="84"/>
                </a:cxn>
                <a:cxn ang="0">
                  <a:pos x="60" y="72"/>
                </a:cxn>
                <a:cxn ang="0">
                  <a:pos x="72" y="60"/>
                </a:cxn>
                <a:cxn ang="0">
                  <a:pos x="90" y="48"/>
                </a:cxn>
                <a:cxn ang="0">
                  <a:pos x="108" y="30"/>
                </a:cxn>
                <a:cxn ang="0">
                  <a:pos x="114" y="12"/>
                </a:cxn>
                <a:cxn ang="0">
                  <a:pos x="108" y="6"/>
                </a:cxn>
                <a:cxn ang="0">
                  <a:pos x="96" y="0"/>
                </a:cxn>
                <a:cxn ang="0">
                  <a:pos x="90" y="6"/>
                </a:cxn>
                <a:cxn ang="0">
                  <a:pos x="84" y="6"/>
                </a:cxn>
                <a:cxn ang="0">
                  <a:pos x="84" y="12"/>
                </a:cxn>
                <a:cxn ang="0">
                  <a:pos x="90" y="18"/>
                </a:cxn>
                <a:cxn ang="0">
                  <a:pos x="96" y="18"/>
                </a:cxn>
                <a:cxn ang="0">
                  <a:pos x="96" y="24"/>
                </a:cxn>
                <a:cxn ang="0">
                  <a:pos x="96" y="30"/>
                </a:cxn>
                <a:cxn ang="0">
                  <a:pos x="84" y="42"/>
                </a:cxn>
                <a:cxn ang="0">
                  <a:pos x="60" y="66"/>
                </a:cxn>
                <a:cxn ang="0">
                  <a:pos x="54" y="72"/>
                </a:cxn>
                <a:cxn ang="0">
                  <a:pos x="48" y="42"/>
                </a:cxn>
                <a:cxn ang="0">
                  <a:pos x="36" y="6"/>
                </a:cxn>
                <a:cxn ang="0">
                  <a:pos x="36" y="0"/>
                </a:cxn>
                <a:cxn ang="0">
                  <a:pos x="36" y="0"/>
                </a:cxn>
                <a:cxn ang="0">
                  <a:pos x="24" y="6"/>
                </a:cxn>
                <a:cxn ang="0">
                  <a:pos x="0" y="6"/>
                </a:cxn>
                <a:cxn ang="0">
                  <a:pos x="0" y="6"/>
                </a:cxn>
              </a:cxnLst>
              <a:rect l="0" t="0" r="r" b="b"/>
              <a:pathLst>
                <a:path w="114" h="90">
                  <a:moveTo>
                    <a:pt x="0" y="6"/>
                  </a:moveTo>
                  <a:lnTo>
                    <a:pt x="12" y="6"/>
                  </a:lnTo>
                  <a:lnTo>
                    <a:pt x="18" y="12"/>
                  </a:lnTo>
                  <a:lnTo>
                    <a:pt x="24" y="30"/>
                  </a:lnTo>
                  <a:lnTo>
                    <a:pt x="30" y="42"/>
                  </a:lnTo>
                  <a:lnTo>
                    <a:pt x="30" y="54"/>
                  </a:lnTo>
                  <a:lnTo>
                    <a:pt x="30" y="72"/>
                  </a:lnTo>
                  <a:lnTo>
                    <a:pt x="30" y="84"/>
                  </a:lnTo>
                  <a:lnTo>
                    <a:pt x="30" y="90"/>
                  </a:lnTo>
                  <a:lnTo>
                    <a:pt x="36" y="90"/>
                  </a:lnTo>
                  <a:lnTo>
                    <a:pt x="42" y="90"/>
                  </a:lnTo>
                  <a:lnTo>
                    <a:pt x="48" y="84"/>
                  </a:lnTo>
                  <a:lnTo>
                    <a:pt x="60" y="72"/>
                  </a:lnTo>
                  <a:lnTo>
                    <a:pt x="72" y="60"/>
                  </a:lnTo>
                  <a:lnTo>
                    <a:pt x="90" y="48"/>
                  </a:lnTo>
                  <a:lnTo>
                    <a:pt x="108" y="30"/>
                  </a:lnTo>
                  <a:lnTo>
                    <a:pt x="114" y="12"/>
                  </a:lnTo>
                  <a:lnTo>
                    <a:pt x="108" y="6"/>
                  </a:lnTo>
                  <a:lnTo>
                    <a:pt x="96" y="0"/>
                  </a:lnTo>
                  <a:lnTo>
                    <a:pt x="90" y="6"/>
                  </a:lnTo>
                  <a:lnTo>
                    <a:pt x="84" y="6"/>
                  </a:lnTo>
                  <a:lnTo>
                    <a:pt x="84" y="12"/>
                  </a:lnTo>
                  <a:lnTo>
                    <a:pt x="90" y="18"/>
                  </a:lnTo>
                  <a:lnTo>
                    <a:pt x="96" y="18"/>
                  </a:lnTo>
                  <a:lnTo>
                    <a:pt x="96" y="24"/>
                  </a:lnTo>
                  <a:lnTo>
                    <a:pt x="96" y="30"/>
                  </a:lnTo>
                  <a:lnTo>
                    <a:pt x="84" y="42"/>
                  </a:lnTo>
                  <a:lnTo>
                    <a:pt x="60" y="66"/>
                  </a:lnTo>
                  <a:lnTo>
                    <a:pt x="54" y="72"/>
                  </a:lnTo>
                  <a:lnTo>
                    <a:pt x="48" y="42"/>
                  </a:lnTo>
                  <a:lnTo>
                    <a:pt x="36" y="6"/>
                  </a:lnTo>
                  <a:lnTo>
                    <a:pt x="36" y="0"/>
                  </a:lnTo>
                  <a:lnTo>
                    <a:pt x="36" y="0"/>
                  </a:lnTo>
                  <a:lnTo>
                    <a:pt x="24"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17" name="Freeform 134"/>
            <p:cNvSpPr>
              <a:spLocks/>
            </p:cNvSpPr>
            <p:nvPr/>
          </p:nvSpPr>
          <p:spPr bwMode="auto">
            <a:xfrm>
              <a:off x="1218" y="1167"/>
              <a:ext cx="601" cy="1"/>
            </a:xfrm>
            <a:custGeom>
              <a:avLst/>
              <a:gdLst/>
              <a:ahLst/>
              <a:cxnLst>
                <a:cxn ang="0">
                  <a:pos x="0" y="0"/>
                </a:cxn>
                <a:cxn ang="0">
                  <a:pos x="563" y="0"/>
                </a:cxn>
                <a:cxn ang="0">
                  <a:pos x="0" y="0"/>
                </a:cxn>
                <a:cxn ang="0">
                  <a:pos x="0" y="0"/>
                </a:cxn>
              </a:cxnLst>
              <a:rect l="0" t="0" r="r" b="b"/>
              <a:pathLst>
                <a:path w="563">
                  <a:moveTo>
                    <a:pt x="0" y="0"/>
                  </a:moveTo>
                  <a:lnTo>
                    <a:pt x="563"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18" name="Freeform 135"/>
            <p:cNvSpPr>
              <a:spLocks/>
            </p:cNvSpPr>
            <p:nvPr/>
          </p:nvSpPr>
          <p:spPr bwMode="auto">
            <a:xfrm>
              <a:off x="1774" y="1113"/>
              <a:ext cx="243" cy="100"/>
            </a:xfrm>
            <a:custGeom>
              <a:avLst/>
              <a:gdLst/>
              <a:ahLst/>
              <a:cxnLst>
                <a:cxn ang="0">
                  <a:pos x="0" y="89"/>
                </a:cxn>
                <a:cxn ang="0">
                  <a:pos x="227" y="42"/>
                </a:cxn>
                <a:cxn ang="0">
                  <a:pos x="0" y="0"/>
                </a:cxn>
                <a:cxn ang="0">
                  <a:pos x="0" y="89"/>
                </a:cxn>
                <a:cxn ang="0">
                  <a:pos x="0" y="89"/>
                </a:cxn>
              </a:cxnLst>
              <a:rect l="0" t="0" r="r" b="b"/>
              <a:pathLst>
                <a:path w="227" h="89">
                  <a:moveTo>
                    <a:pt x="0" y="89"/>
                  </a:moveTo>
                  <a:lnTo>
                    <a:pt x="227" y="42"/>
                  </a:lnTo>
                  <a:lnTo>
                    <a:pt x="0" y="0"/>
                  </a:lnTo>
                  <a:lnTo>
                    <a:pt x="0" y="89"/>
                  </a:lnTo>
                  <a:lnTo>
                    <a:pt x="0" y="89"/>
                  </a:lnTo>
                  <a:close/>
                </a:path>
              </a:pathLst>
            </a:custGeom>
            <a:solidFill>
              <a:srgbClr val="006666"/>
            </a:solidFill>
            <a:ln w="9525">
              <a:solidFill>
                <a:srgbClr val="006666"/>
              </a:solidFill>
              <a:round/>
              <a:headEnd/>
              <a:tailEnd/>
            </a:ln>
          </p:spPr>
          <p:txBody>
            <a:bodyPr/>
            <a:lstStyle/>
            <a:p>
              <a:endParaRPr lang="en-US" sz="2000"/>
            </a:p>
          </p:txBody>
        </p:sp>
        <p:sp>
          <p:nvSpPr>
            <p:cNvPr id="19" name="Freeform 136"/>
            <p:cNvSpPr>
              <a:spLocks/>
            </p:cNvSpPr>
            <p:nvPr/>
          </p:nvSpPr>
          <p:spPr bwMode="auto">
            <a:xfrm>
              <a:off x="1014" y="1530"/>
              <a:ext cx="159" cy="122"/>
            </a:xfrm>
            <a:custGeom>
              <a:avLst/>
              <a:gdLst/>
              <a:ahLst/>
              <a:cxnLst>
                <a:cxn ang="0">
                  <a:pos x="84" y="48"/>
                </a:cxn>
                <a:cxn ang="0">
                  <a:pos x="149" y="48"/>
                </a:cxn>
                <a:cxn ang="0">
                  <a:pos x="149" y="60"/>
                </a:cxn>
                <a:cxn ang="0">
                  <a:pos x="84" y="60"/>
                </a:cxn>
                <a:cxn ang="0">
                  <a:pos x="84" y="108"/>
                </a:cxn>
                <a:cxn ang="0">
                  <a:pos x="66" y="108"/>
                </a:cxn>
                <a:cxn ang="0">
                  <a:pos x="66" y="60"/>
                </a:cxn>
                <a:cxn ang="0">
                  <a:pos x="0" y="60"/>
                </a:cxn>
                <a:cxn ang="0">
                  <a:pos x="0" y="48"/>
                </a:cxn>
                <a:cxn ang="0">
                  <a:pos x="66" y="48"/>
                </a:cxn>
                <a:cxn ang="0">
                  <a:pos x="66" y="0"/>
                </a:cxn>
                <a:cxn ang="0">
                  <a:pos x="84" y="0"/>
                </a:cxn>
                <a:cxn ang="0">
                  <a:pos x="84" y="48"/>
                </a:cxn>
              </a:cxnLst>
              <a:rect l="0" t="0" r="r" b="b"/>
              <a:pathLst>
                <a:path w="149" h="108">
                  <a:moveTo>
                    <a:pt x="84" y="48"/>
                  </a:moveTo>
                  <a:lnTo>
                    <a:pt x="149" y="48"/>
                  </a:lnTo>
                  <a:lnTo>
                    <a:pt x="149" y="60"/>
                  </a:lnTo>
                  <a:lnTo>
                    <a:pt x="84" y="60"/>
                  </a:lnTo>
                  <a:lnTo>
                    <a:pt x="84" y="108"/>
                  </a:lnTo>
                  <a:lnTo>
                    <a:pt x="66" y="108"/>
                  </a:lnTo>
                  <a:lnTo>
                    <a:pt x="66" y="60"/>
                  </a:lnTo>
                  <a:lnTo>
                    <a:pt x="0" y="60"/>
                  </a:lnTo>
                  <a:lnTo>
                    <a:pt x="0" y="48"/>
                  </a:lnTo>
                  <a:lnTo>
                    <a:pt x="66" y="48"/>
                  </a:lnTo>
                  <a:lnTo>
                    <a:pt x="66" y="0"/>
                  </a:lnTo>
                  <a:lnTo>
                    <a:pt x="84" y="0"/>
                  </a:lnTo>
                  <a:lnTo>
                    <a:pt x="84" y="48"/>
                  </a:lnTo>
                  <a:close/>
                </a:path>
              </a:pathLst>
            </a:custGeom>
            <a:solidFill>
              <a:srgbClr val="000000"/>
            </a:solidFill>
            <a:ln w="9525">
              <a:solidFill>
                <a:schemeClr val="tx1"/>
              </a:solidFill>
              <a:round/>
              <a:headEnd/>
              <a:tailEnd/>
            </a:ln>
          </p:spPr>
          <p:txBody>
            <a:bodyPr/>
            <a:lstStyle/>
            <a:p>
              <a:endParaRPr lang="en-US" sz="2000"/>
            </a:p>
          </p:txBody>
        </p:sp>
        <p:sp>
          <p:nvSpPr>
            <p:cNvPr id="20" name="Rectangle 137"/>
            <p:cNvSpPr>
              <a:spLocks noChangeArrowheads="1"/>
            </p:cNvSpPr>
            <p:nvPr/>
          </p:nvSpPr>
          <p:spPr bwMode="auto">
            <a:xfrm>
              <a:off x="1021" y="2925"/>
              <a:ext cx="165" cy="13"/>
            </a:xfrm>
            <a:prstGeom prst="rect">
              <a:avLst/>
            </a:prstGeom>
            <a:solidFill>
              <a:srgbClr val="000000"/>
            </a:solidFill>
            <a:ln w="9525">
              <a:solidFill>
                <a:schemeClr val="tx1"/>
              </a:solidFill>
              <a:miter lim="800000"/>
              <a:headEnd/>
              <a:tailEnd/>
            </a:ln>
          </p:spPr>
          <p:txBody>
            <a:bodyPr/>
            <a:lstStyle/>
            <a:p>
              <a:endParaRPr lang="en-US" sz="2000"/>
            </a:p>
          </p:txBody>
        </p:sp>
        <p:sp>
          <p:nvSpPr>
            <p:cNvPr id="21" name="Freeform 138"/>
            <p:cNvSpPr>
              <a:spLocks/>
            </p:cNvSpPr>
            <p:nvPr/>
          </p:nvSpPr>
          <p:spPr bwMode="auto">
            <a:xfrm>
              <a:off x="1167" y="1348"/>
              <a:ext cx="952" cy="2"/>
            </a:xfrm>
            <a:custGeom>
              <a:avLst/>
              <a:gdLst/>
              <a:ahLst/>
              <a:cxnLst>
                <a:cxn ang="0">
                  <a:pos x="0" y="0"/>
                </a:cxn>
                <a:cxn ang="0">
                  <a:pos x="892" y="0"/>
                </a:cxn>
                <a:cxn ang="0">
                  <a:pos x="0" y="0"/>
                </a:cxn>
                <a:cxn ang="0">
                  <a:pos x="0" y="0"/>
                </a:cxn>
              </a:cxnLst>
              <a:rect l="0" t="0" r="r" b="b"/>
              <a:pathLst>
                <a:path w="892">
                  <a:moveTo>
                    <a:pt x="0" y="0"/>
                  </a:moveTo>
                  <a:lnTo>
                    <a:pt x="892"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2" name="Freeform 139"/>
            <p:cNvSpPr>
              <a:spLocks noEditPoints="1"/>
            </p:cNvSpPr>
            <p:nvPr/>
          </p:nvSpPr>
          <p:spPr bwMode="auto">
            <a:xfrm>
              <a:off x="2119" y="1348"/>
              <a:ext cx="1" cy="1772"/>
            </a:xfrm>
            <a:custGeom>
              <a:avLst/>
              <a:gdLst/>
              <a:ahLst/>
              <a:cxnLst>
                <a:cxn ang="0">
                  <a:pos x="0" y="0"/>
                </a:cxn>
                <a:cxn ang="0">
                  <a:pos x="0" y="1570"/>
                </a:cxn>
                <a:cxn ang="0">
                  <a:pos x="0" y="0"/>
                </a:cxn>
                <a:cxn ang="0">
                  <a:pos x="0" y="0"/>
                </a:cxn>
                <a:cxn ang="0">
                  <a:pos x="0" y="0"/>
                </a:cxn>
                <a:cxn ang="0">
                  <a:pos x="0" y="0"/>
                </a:cxn>
                <a:cxn ang="0">
                  <a:pos x="0" y="0"/>
                </a:cxn>
              </a:cxnLst>
              <a:rect l="0" t="0" r="r" b="b"/>
              <a:pathLst>
                <a:path h="1570">
                  <a:moveTo>
                    <a:pt x="0" y="0"/>
                  </a:moveTo>
                  <a:lnTo>
                    <a:pt x="0" y="1570"/>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3" name="Freeform 140"/>
            <p:cNvSpPr>
              <a:spLocks noEditPoints="1"/>
            </p:cNvSpPr>
            <p:nvPr/>
          </p:nvSpPr>
          <p:spPr bwMode="auto">
            <a:xfrm>
              <a:off x="1167" y="3120"/>
              <a:ext cx="952" cy="1"/>
            </a:xfrm>
            <a:custGeom>
              <a:avLst/>
              <a:gdLst/>
              <a:ahLst/>
              <a:cxnLst>
                <a:cxn ang="0">
                  <a:pos x="892" y="0"/>
                </a:cxn>
                <a:cxn ang="0">
                  <a:pos x="0" y="0"/>
                </a:cxn>
                <a:cxn ang="0">
                  <a:pos x="892" y="0"/>
                </a:cxn>
                <a:cxn ang="0">
                  <a:pos x="892" y="0"/>
                </a:cxn>
                <a:cxn ang="0">
                  <a:pos x="892" y="0"/>
                </a:cxn>
                <a:cxn ang="0">
                  <a:pos x="892" y="0"/>
                </a:cxn>
                <a:cxn ang="0">
                  <a:pos x="892" y="0"/>
                </a:cxn>
              </a:cxnLst>
              <a:rect l="0" t="0" r="r" b="b"/>
              <a:pathLst>
                <a:path w="892">
                  <a:moveTo>
                    <a:pt x="892" y="0"/>
                  </a:moveTo>
                  <a:lnTo>
                    <a:pt x="0" y="0"/>
                  </a:lnTo>
                  <a:lnTo>
                    <a:pt x="892" y="0"/>
                  </a:lnTo>
                  <a:lnTo>
                    <a:pt x="892" y="0"/>
                  </a:lnTo>
                  <a:close/>
                  <a:moveTo>
                    <a:pt x="892" y="0"/>
                  </a:moveTo>
                  <a:lnTo>
                    <a:pt x="892" y="0"/>
                  </a:lnTo>
                  <a:lnTo>
                    <a:pt x="892" y="0"/>
                  </a:lnTo>
                  <a:close/>
                </a:path>
              </a:pathLst>
            </a:custGeom>
            <a:solidFill>
              <a:srgbClr val="000000"/>
            </a:solidFill>
            <a:ln w="9525">
              <a:solidFill>
                <a:schemeClr val="tx1"/>
              </a:solidFill>
              <a:round/>
              <a:headEnd/>
              <a:tailEnd/>
            </a:ln>
          </p:spPr>
          <p:txBody>
            <a:bodyPr/>
            <a:lstStyle/>
            <a:p>
              <a:endParaRPr lang="en-US" sz="2000"/>
            </a:p>
          </p:txBody>
        </p:sp>
        <p:sp>
          <p:nvSpPr>
            <p:cNvPr id="24" name="Freeform 141"/>
            <p:cNvSpPr>
              <a:spLocks/>
            </p:cNvSpPr>
            <p:nvPr/>
          </p:nvSpPr>
          <p:spPr bwMode="auto">
            <a:xfrm>
              <a:off x="1021" y="1294"/>
              <a:ext cx="146" cy="109"/>
            </a:xfrm>
            <a:custGeom>
              <a:avLst/>
              <a:gdLst/>
              <a:ahLst/>
              <a:cxnLst>
                <a:cxn ang="0">
                  <a:pos x="72" y="96"/>
                </a:cxn>
                <a:cxn ang="0">
                  <a:pos x="42" y="90"/>
                </a:cxn>
                <a:cxn ang="0">
                  <a:pos x="18" y="84"/>
                </a:cxn>
                <a:cxn ang="0">
                  <a:pos x="6" y="66"/>
                </a:cxn>
                <a:cxn ang="0">
                  <a:pos x="0" y="48"/>
                </a:cxn>
                <a:cxn ang="0">
                  <a:pos x="6" y="30"/>
                </a:cxn>
                <a:cxn ang="0">
                  <a:pos x="18" y="12"/>
                </a:cxn>
                <a:cxn ang="0">
                  <a:pos x="42" y="6"/>
                </a:cxn>
                <a:cxn ang="0">
                  <a:pos x="72" y="0"/>
                </a:cxn>
                <a:cxn ang="0">
                  <a:pos x="96" y="6"/>
                </a:cxn>
                <a:cxn ang="0">
                  <a:pos x="119" y="12"/>
                </a:cxn>
                <a:cxn ang="0">
                  <a:pos x="131" y="30"/>
                </a:cxn>
                <a:cxn ang="0">
                  <a:pos x="137" y="48"/>
                </a:cxn>
                <a:cxn ang="0">
                  <a:pos x="131" y="66"/>
                </a:cxn>
                <a:cxn ang="0">
                  <a:pos x="119" y="84"/>
                </a:cxn>
                <a:cxn ang="0">
                  <a:pos x="96" y="90"/>
                </a:cxn>
                <a:cxn ang="0">
                  <a:pos x="72" y="96"/>
                </a:cxn>
                <a:cxn ang="0">
                  <a:pos x="72" y="96"/>
                </a:cxn>
              </a:cxnLst>
              <a:rect l="0" t="0" r="r" b="b"/>
              <a:pathLst>
                <a:path w="137" h="96">
                  <a:moveTo>
                    <a:pt x="72" y="96"/>
                  </a:moveTo>
                  <a:lnTo>
                    <a:pt x="42" y="90"/>
                  </a:lnTo>
                  <a:lnTo>
                    <a:pt x="18" y="84"/>
                  </a:lnTo>
                  <a:lnTo>
                    <a:pt x="6" y="66"/>
                  </a:lnTo>
                  <a:lnTo>
                    <a:pt x="0" y="48"/>
                  </a:lnTo>
                  <a:lnTo>
                    <a:pt x="6" y="30"/>
                  </a:lnTo>
                  <a:lnTo>
                    <a:pt x="18" y="12"/>
                  </a:lnTo>
                  <a:lnTo>
                    <a:pt x="42" y="6"/>
                  </a:lnTo>
                  <a:lnTo>
                    <a:pt x="72" y="0"/>
                  </a:lnTo>
                  <a:lnTo>
                    <a:pt x="96" y="6"/>
                  </a:lnTo>
                  <a:lnTo>
                    <a:pt x="119" y="12"/>
                  </a:lnTo>
                  <a:lnTo>
                    <a:pt x="131" y="30"/>
                  </a:lnTo>
                  <a:lnTo>
                    <a:pt x="137" y="48"/>
                  </a:lnTo>
                  <a:lnTo>
                    <a:pt x="131" y="66"/>
                  </a:lnTo>
                  <a:lnTo>
                    <a:pt x="119" y="84"/>
                  </a:lnTo>
                  <a:lnTo>
                    <a:pt x="96" y="90"/>
                  </a:lnTo>
                  <a:lnTo>
                    <a:pt x="72" y="96"/>
                  </a:lnTo>
                  <a:lnTo>
                    <a:pt x="72" y="96"/>
                  </a:lnTo>
                  <a:close/>
                </a:path>
              </a:pathLst>
            </a:custGeom>
            <a:solidFill>
              <a:srgbClr val="FFFFFF"/>
            </a:solidFill>
            <a:ln w="9525">
              <a:solidFill>
                <a:schemeClr val="tx1"/>
              </a:solidFill>
              <a:round/>
              <a:headEnd/>
              <a:tailEnd/>
            </a:ln>
          </p:spPr>
          <p:txBody>
            <a:bodyPr/>
            <a:lstStyle/>
            <a:p>
              <a:endParaRPr lang="en-US" sz="2000"/>
            </a:p>
          </p:txBody>
        </p:sp>
        <p:sp>
          <p:nvSpPr>
            <p:cNvPr id="25" name="Freeform 142"/>
            <p:cNvSpPr>
              <a:spLocks/>
            </p:cNvSpPr>
            <p:nvPr/>
          </p:nvSpPr>
          <p:spPr bwMode="auto">
            <a:xfrm>
              <a:off x="1021" y="1348"/>
              <a:ext cx="77" cy="55"/>
            </a:xfrm>
            <a:custGeom>
              <a:avLst/>
              <a:gdLst/>
              <a:ahLst/>
              <a:cxnLst>
                <a:cxn ang="0">
                  <a:pos x="72" y="48"/>
                </a:cxn>
                <a:cxn ang="0">
                  <a:pos x="42" y="42"/>
                </a:cxn>
                <a:cxn ang="0">
                  <a:pos x="18" y="36"/>
                </a:cxn>
                <a:cxn ang="0">
                  <a:pos x="6" y="18"/>
                </a:cxn>
                <a:cxn ang="0">
                  <a:pos x="0" y="0"/>
                </a:cxn>
                <a:cxn ang="0">
                  <a:pos x="0" y="0"/>
                </a:cxn>
                <a:cxn ang="0">
                  <a:pos x="6" y="18"/>
                </a:cxn>
                <a:cxn ang="0">
                  <a:pos x="18" y="36"/>
                </a:cxn>
                <a:cxn ang="0">
                  <a:pos x="42" y="42"/>
                </a:cxn>
                <a:cxn ang="0">
                  <a:pos x="72" y="48"/>
                </a:cxn>
                <a:cxn ang="0">
                  <a:pos x="72" y="48"/>
                </a:cxn>
              </a:cxnLst>
              <a:rect l="0" t="0" r="r" b="b"/>
              <a:pathLst>
                <a:path w="72" h="48">
                  <a:moveTo>
                    <a:pt x="72" y="48"/>
                  </a:moveTo>
                  <a:lnTo>
                    <a:pt x="42" y="42"/>
                  </a:lnTo>
                  <a:lnTo>
                    <a:pt x="18" y="36"/>
                  </a:lnTo>
                  <a:lnTo>
                    <a:pt x="6" y="18"/>
                  </a:lnTo>
                  <a:lnTo>
                    <a:pt x="0" y="0"/>
                  </a:lnTo>
                  <a:lnTo>
                    <a:pt x="0" y="0"/>
                  </a:lnTo>
                  <a:lnTo>
                    <a:pt x="6" y="18"/>
                  </a:lnTo>
                  <a:lnTo>
                    <a:pt x="18" y="36"/>
                  </a:lnTo>
                  <a:lnTo>
                    <a:pt x="42" y="42"/>
                  </a:lnTo>
                  <a:lnTo>
                    <a:pt x="72" y="48"/>
                  </a:lnTo>
                  <a:lnTo>
                    <a:pt x="72" y="48"/>
                  </a:lnTo>
                  <a:close/>
                </a:path>
              </a:pathLst>
            </a:custGeom>
            <a:solidFill>
              <a:srgbClr val="000000"/>
            </a:solidFill>
            <a:ln w="9525">
              <a:solidFill>
                <a:schemeClr val="tx1"/>
              </a:solidFill>
              <a:round/>
              <a:headEnd/>
              <a:tailEnd/>
            </a:ln>
          </p:spPr>
          <p:txBody>
            <a:bodyPr/>
            <a:lstStyle/>
            <a:p>
              <a:endParaRPr lang="en-US" sz="2000"/>
            </a:p>
          </p:txBody>
        </p:sp>
        <p:sp>
          <p:nvSpPr>
            <p:cNvPr id="26" name="Freeform 143"/>
            <p:cNvSpPr>
              <a:spLocks noEditPoints="1"/>
            </p:cNvSpPr>
            <p:nvPr/>
          </p:nvSpPr>
          <p:spPr bwMode="auto">
            <a:xfrm>
              <a:off x="1021" y="1294"/>
              <a:ext cx="77" cy="54"/>
            </a:xfrm>
            <a:custGeom>
              <a:avLst/>
              <a:gdLst/>
              <a:ahLst/>
              <a:cxnLst>
                <a:cxn ang="0">
                  <a:pos x="0" y="48"/>
                </a:cxn>
                <a:cxn ang="0">
                  <a:pos x="6" y="30"/>
                </a:cxn>
                <a:cxn ang="0">
                  <a:pos x="18" y="12"/>
                </a:cxn>
                <a:cxn ang="0">
                  <a:pos x="42" y="6"/>
                </a:cxn>
                <a:cxn ang="0">
                  <a:pos x="72" y="0"/>
                </a:cxn>
                <a:cxn ang="0">
                  <a:pos x="72" y="0"/>
                </a:cxn>
                <a:cxn ang="0">
                  <a:pos x="42" y="6"/>
                </a:cxn>
                <a:cxn ang="0">
                  <a:pos x="18" y="12"/>
                </a:cxn>
                <a:cxn ang="0">
                  <a:pos x="6" y="30"/>
                </a:cxn>
                <a:cxn ang="0">
                  <a:pos x="0" y="48"/>
                </a:cxn>
                <a:cxn ang="0">
                  <a:pos x="0" y="48"/>
                </a:cxn>
                <a:cxn ang="0">
                  <a:pos x="0" y="48"/>
                </a:cxn>
                <a:cxn ang="0">
                  <a:pos x="0" y="48"/>
                </a:cxn>
                <a:cxn ang="0">
                  <a:pos x="0" y="48"/>
                </a:cxn>
              </a:cxnLst>
              <a:rect l="0" t="0" r="r" b="b"/>
              <a:pathLst>
                <a:path w="72" h="48">
                  <a:moveTo>
                    <a:pt x="0" y="48"/>
                  </a:moveTo>
                  <a:lnTo>
                    <a:pt x="6" y="30"/>
                  </a:lnTo>
                  <a:lnTo>
                    <a:pt x="18" y="12"/>
                  </a:lnTo>
                  <a:lnTo>
                    <a:pt x="42" y="6"/>
                  </a:lnTo>
                  <a:lnTo>
                    <a:pt x="72" y="0"/>
                  </a:lnTo>
                  <a:lnTo>
                    <a:pt x="72" y="0"/>
                  </a:lnTo>
                  <a:lnTo>
                    <a:pt x="42" y="6"/>
                  </a:lnTo>
                  <a:lnTo>
                    <a:pt x="18" y="12"/>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27" name="Freeform 144"/>
            <p:cNvSpPr>
              <a:spLocks noEditPoints="1"/>
            </p:cNvSpPr>
            <p:nvPr/>
          </p:nvSpPr>
          <p:spPr bwMode="auto">
            <a:xfrm>
              <a:off x="1098" y="1294"/>
              <a:ext cx="69" cy="54"/>
            </a:xfrm>
            <a:custGeom>
              <a:avLst/>
              <a:gdLst/>
              <a:ahLst/>
              <a:cxnLst>
                <a:cxn ang="0">
                  <a:pos x="0" y="0"/>
                </a:cxn>
                <a:cxn ang="0">
                  <a:pos x="24" y="6"/>
                </a:cxn>
                <a:cxn ang="0">
                  <a:pos x="47" y="12"/>
                </a:cxn>
                <a:cxn ang="0">
                  <a:pos x="59" y="30"/>
                </a:cxn>
                <a:cxn ang="0">
                  <a:pos x="65" y="48"/>
                </a:cxn>
                <a:cxn ang="0">
                  <a:pos x="65" y="48"/>
                </a:cxn>
                <a:cxn ang="0">
                  <a:pos x="59" y="30"/>
                </a:cxn>
                <a:cxn ang="0">
                  <a:pos x="47" y="12"/>
                </a:cxn>
                <a:cxn ang="0">
                  <a:pos x="24" y="6"/>
                </a:cxn>
                <a:cxn ang="0">
                  <a:pos x="0" y="0"/>
                </a:cxn>
                <a:cxn ang="0">
                  <a:pos x="0" y="0"/>
                </a:cxn>
                <a:cxn ang="0">
                  <a:pos x="0" y="0"/>
                </a:cxn>
                <a:cxn ang="0">
                  <a:pos x="0" y="0"/>
                </a:cxn>
                <a:cxn ang="0">
                  <a:pos x="0" y="0"/>
                </a:cxn>
              </a:cxnLst>
              <a:rect l="0" t="0" r="r" b="b"/>
              <a:pathLst>
                <a:path w="65" h="48">
                  <a:moveTo>
                    <a:pt x="0" y="0"/>
                  </a:moveTo>
                  <a:lnTo>
                    <a:pt x="24" y="6"/>
                  </a:lnTo>
                  <a:lnTo>
                    <a:pt x="47" y="12"/>
                  </a:lnTo>
                  <a:lnTo>
                    <a:pt x="59" y="30"/>
                  </a:lnTo>
                  <a:lnTo>
                    <a:pt x="65" y="48"/>
                  </a:lnTo>
                  <a:lnTo>
                    <a:pt x="65" y="48"/>
                  </a:lnTo>
                  <a:lnTo>
                    <a:pt x="59" y="30"/>
                  </a:lnTo>
                  <a:lnTo>
                    <a:pt x="47" y="12"/>
                  </a:lnTo>
                  <a:lnTo>
                    <a:pt x="24"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8" name="Freeform 145"/>
            <p:cNvSpPr>
              <a:spLocks noEditPoints="1"/>
            </p:cNvSpPr>
            <p:nvPr/>
          </p:nvSpPr>
          <p:spPr bwMode="auto">
            <a:xfrm>
              <a:off x="1098" y="1348"/>
              <a:ext cx="69" cy="55"/>
            </a:xfrm>
            <a:custGeom>
              <a:avLst/>
              <a:gdLst/>
              <a:ahLst/>
              <a:cxnLst>
                <a:cxn ang="0">
                  <a:pos x="65" y="0"/>
                </a:cxn>
                <a:cxn ang="0">
                  <a:pos x="59" y="18"/>
                </a:cxn>
                <a:cxn ang="0">
                  <a:pos x="47" y="36"/>
                </a:cxn>
                <a:cxn ang="0">
                  <a:pos x="24" y="42"/>
                </a:cxn>
                <a:cxn ang="0">
                  <a:pos x="0" y="48"/>
                </a:cxn>
                <a:cxn ang="0">
                  <a:pos x="0" y="48"/>
                </a:cxn>
                <a:cxn ang="0">
                  <a:pos x="24" y="42"/>
                </a:cxn>
                <a:cxn ang="0">
                  <a:pos x="47" y="36"/>
                </a:cxn>
                <a:cxn ang="0">
                  <a:pos x="59" y="18"/>
                </a:cxn>
                <a:cxn ang="0">
                  <a:pos x="65" y="0"/>
                </a:cxn>
                <a:cxn ang="0">
                  <a:pos x="65" y="0"/>
                </a:cxn>
                <a:cxn ang="0">
                  <a:pos x="65" y="0"/>
                </a:cxn>
                <a:cxn ang="0">
                  <a:pos x="65" y="0"/>
                </a:cxn>
                <a:cxn ang="0">
                  <a:pos x="65" y="0"/>
                </a:cxn>
              </a:cxnLst>
              <a:rect l="0" t="0" r="r" b="b"/>
              <a:pathLst>
                <a:path w="65" h="48">
                  <a:moveTo>
                    <a:pt x="65" y="0"/>
                  </a:moveTo>
                  <a:lnTo>
                    <a:pt x="59" y="18"/>
                  </a:lnTo>
                  <a:lnTo>
                    <a:pt x="47" y="36"/>
                  </a:lnTo>
                  <a:lnTo>
                    <a:pt x="24" y="42"/>
                  </a:lnTo>
                  <a:lnTo>
                    <a:pt x="0" y="48"/>
                  </a:lnTo>
                  <a:lnTo>
                    <a:pt x="0" y="48"/>
                  </a:lnTo>
                  <a:lnTo>
                    <a:pt x="24" y="42"/>
                  </a:lnTo>
                  <a:lnTo>
                    <a:pt x="47" y="36"/>
                  </a:lnTo>
                  <a:lnTo>
                    <a:pt x="59" y="18"/>
                  </a:lnTo>
                  <a:lnTo>
                    <a:pt x="65" y="0"/>
                  </a:lnTo>
                  <a:lnTo>
                    <a:pt x="65" y="0"/>
                  </a:lnTo>
                  <a:close/>
                  <a:moveTo>
                    <a:pt x="65" y="0"/>
                  </a:moveTo>
                  <a:lnTo>
                    <a:pt x="65" y="0"/>
                  </a:lnTo>
                  <a:lnTo>
                    <a:pt x="65" y="0"/>
                  </a:lnTo>
                  <a:close/>
                </a:path>
              </a:pathLst>
            </a:custGeom>
            <a:solidFill>
              <a:srgbClr val="000000"/>
            </a:solidFill>
            <a:ln w="9525">
              <a:solidFill>
                <a:schemeClr val="tx1"/>
              </a:solidFill>
              <a:round/>
              <a:headEnd/>
              <a:tailEnd/>
            </a:ln>
          </p:spPr>
          <p:txBody>
            <a:bodyPr/>
            <a:lstStyle/>
            <a:p>
              <a:endParaRPr lang="en-US" sz="2000"/>
            </a:p>
          </p:txBody>
        </p:sp>
        <p:sp>
          <p:nvSpPr>
            <p:cNvPr id="29" name="Freeform 146"/>
            <p:cNvSpPr>
              <a:spLocks/>
            </p:cNvSpPr>
            <p:nvPr/>
          </p:nvSpPr>
          <p:spPr bwMode="auto">
            <a:xfrm>
              <a:off x="1098" y="1403"/>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0" name="Freeform 147"/>
            <p:cNvSpPr>
              <a:spLocks/>
            </p:cNvSpPr>
            <p:nvPr/>
          </p:nvSpPr>
          <p:spPr bwMode="auto">
            <a:xfrm>
              <a:off x="1027" y="3067"/>
              <a:ext cx="146" cy="107"/>
            </a:xfrm>
            <a:custGeom>
              <a:avLst/>
              <a:gdLst/>
              <a:ahLst/>
              <a:cxnLst>
                <a:cxn ang="0">
                  <a:pos x="66" y="95"/>
                </a:cxn>
                <a:cxn ang="0">
                  <a:pos x="42" y="89"/>
                </a:cxn>
                <a:cxn ang="0">
                  <a:pos x="18" y="83"/>
                </a:cxn>
                <a:cxn ang="0">
                  <a:pos x="6" y="65"/>
                </a:cxn>
                <a:cxn ang="0">
                  <a:pos x="0" y="47"/>
                </a:cxn>
                <a:cxn ang="0">
                  <a:pos x="6" y="30"/>
                </a:cxn>
                <a:cxn ang="0">
                  <a:pos x="18" y="12"/>
                </a:cxn>
                <a:cxn ang="0">
                  <a:pos x="42" y="6"/>
                </a:cxn>
                <a:cxn ang="0">
                  <a:pos x="66" y="0"/>
                </a:cxn>
                <a:cxn ang="0">
                  <a:pos x="96" y="6"/>
                </a:cxn>
                <a:cxn ang="0">
                  <a:pos x="119" y="12"/>
                </a:cxn>
                <a:cxn ang="0">
                  <a:pos x="131" y="30"/>
                </a:cxn>
                <a:cxn ang="0">
                  <a:pos x="137" y="47"/>
                </a:cxn>
                <a:cxn ang="0">
                  <a:pos x="131" y="65"/>
                </a:cxn>
                <a:cxn ang="0">
                  <a:pos x="119" y="83"/>
                </a:cxn>
                <a:cxn ang="0">
                  <a:pos x="96" y="89"/>
                </a:cxn>
                <a:cxn ang="0">
                  <a:pos x="66" y="95"/>
                </a:cxn>
                <a:cxn ang="0">
                  <a:pos x="66" y="95"/>
                </a:cxn>
              </a:cxnLst>
              <a:rect l="0" t="0" r="r" b="b"/>
              <a:pathLst>
                <a:path w="137" h="95">
                  <a:moveTo>
                    <a:pt x="66" y="95"/>
                  </a:moveTo>
                  <a:lnTo>
                    <a:pt x="42" y="89"/>
                  </a:lnTo>
                  <a:lnTo>
                    <a:pt x="18" y="83"/>
                  </a:lnTo>
                  <a:lnTo>
                    <a:pt x="6" y="65"/>
                  </a:lnTo>
                  <a:lnTo>
                    <a:pt x="0" y="47"/>
                  </a:lnTo>
                  <a:lnTo>
                    <a:pt x="6" y="30"/>
                  </a:lnTo>
                  <a:lnTo>
                    <a:pt x="18" y="12"/>
                  </a:lnTo>
                  <a:lnTo>
                    <a:pt x="42" y="6"/>
                  </a:lnTo>
                  <a:lnTo>
                    <a:pt x="66" y="0"/>
                  </a:lnTo>
                  <a:lnTo>
                    <a:pt x="96" y="6"/>
                  </a:lnTo>
                  <a:lnTo>
                    <a:pt x="119" y="12"/>
                  </a:lnTo>
                  <a:lnTo>
                    <a:pt x="131" y="30"/>
                  </a:lnTo>
                  <a:lnTo>
                    <a:pt x="137" y="47"/>
                  </a:lnTo>
                  <a:lnTo>
                    <a:pt x="131" y="65"/>
                  </a:lnTo>
                  <a:lnTo>
                    <a:pt x="119" y="83"/>
                  </a:lnTo>
                  <a:lnTo>
                    <a:pt x="96" y="89"/>
                  </a:lnTo>
                  <a:lnTo>
                    <a:pt x="66" y="95"/>
                  </a:lnTo>
                  <a:lnTo>
                    <a:pt x="66" y="95"/>
                  </a:lnTo>
                  <a:close/>
                </a:path>
              </a:pathLst>
            </a:custGeom>
            <a:solidFill>
              <a:srgbClr val="FFFFFF"/>
            </a:solidFill>
            <a:ln w="9525">
              <a:solidFill>
                <a:schemeClr val="tx1"/>
              </a:solidFill>
              <a:round/>
              <a:headEnd/>
              <a:tailEnd/>
            </a:ln>
          </p:spPr>
          <p:txBody>
            <a:bodyPr/>
            <a:lstStyle/>
            <a:p>
              <a:endParaRPr lang="en-US" sz="2000"/>
            </a:p>
          </p:txBody>
        </p:sp>
        <p:sp>
          <p:nvSpPr>
            <p:cNvPr id="31" name="Freeform 148"/>
            <p:cNvSpPr>
              <a:spLocks/>
            </p:cNvSpPr>
            <p:nvPr/>
          </p:nvSpPr>
          <p:spPr bwMode="auto">
            <a:xfrm>
              <a:off x="1027" y="3120"/>
              <a:ext cx="71" cy="54"/>
            </a:xfrm>
            <a:custGeom>
              <a:avLst/>
              <a:gdLst/>
              <a:ahLst/>
              <a:cxnLst>
                <a:cxn ang="0">
                  <a:pos x="66" y="48"/>
                </a:cxn>
                <a:cxn ang="0">
                  <a:pos x="42" y="42"/>
                </a:cxn>
                <a:cxn ang="0">
                  <a:pos x="18" y="36"/>
                </a:cxn>
                <a:cxn ang="0">
                  <a:pos x="6" y="18"/>
                </a:cxn>
                <a:cxn ang="0">
                  <a:pos x="0" y="0"/>
                </a:cxn>
                <a:cxn ang="0">
                  <a:pos x="0" y="0"/>
                </a:cxn>
                <a:cxn ang="0">
                  <a:pos x="6" y="18"/>
                </a:cxn>
                <a:cxn ang="0">
                  <a:pos x="18" y="36"/>
                </a:cxn>
                <a:cxn ang="0">
                  <a:pos x="42" y="42"/>
                </a:cxn>
                <a:cxn ang="0">
                  <a:pos x="66" y="48"/>
                </a:cxn>
                <a:cxn ang="0">
                  <a:pos x="66" y="48"/>
                </a:cxn>
              </a:cxnLst>
              <a:rect l="0" t="0" r="r" b="b"/>
              <a:pathLst>
                <a:path w="66" h="48">
                  <a:moveTo>
                    <a:pt x="66" y="48"/>
                  </a:moveTo>
                  <a:lnTo>
                    <a:pt x="42" y="42"/>
                  </a:lnTo>
                  <a:lnTo>
                    <a:pt x="18" y="36"/>
                  </a:lnTo>
                  <a:lnTo>
                    <a:pt x="6" y="18"/>
                  </a:lnTo>
                  <a:lnTo>
                    <a:pt x="0" y="0"/>
                  </a:lnTo>
                  <a:lnTo>
                    <a:pt x="0" y="0"/>
                  </a:lnTo>
                  <a:lnTo>
                    <a:pt x="6" y="18"/>
                  </a:lnTo>
                  <a:lnTo>
                    <a:pt x="18" y="36"/>
                  </a:lnTo>
                  <a:lnTo>
                    <a:pt x="42" y="42"/>
                  </a:lnTo>
                  <a:lnTo>
                    <a:pt x="66" y="48"/>
                  </a:lnTo>
                  <a:lnTo>
                    <a:pt x="66" y="48"/>
                  </a:lnTo>
                  <a:close/>
                </a:path>
              </a:pathLst>
            </a:custGeom>
            <a:solidFill>
              <a:srgbClr val="000000"/>
            </a:solidFill>
            <a:ln w="9525">
              <a:solidFill>
                <a:schemeClr val="tx1"/>
              </a:solidFill>
              <a:round/>
              <a:headEnd/>
              <a:tailEnd/>
            </a:ln>
          </p:spPr>
          <p:txBody>
            <a:bodyPr/>
            <a:lstStyle/>
            <a:p>
              <a:endParaRPr lang="en-US" sz="2000"/>
            </a:p>
          </p:txBody>
        </p:sp>
        <p:sp>
          <p:nvSpPr>
            <p:cNvPr id="32" name="Freeform 149"/>
            <p:cNvSpPr>
              <a:spLocks noEditPoints="1"/>
            </p:cNvSpPr>
            <p:nvPr/>
          </p:nvSpPr>
          <p:spPr bwMode="auto">
            <a:xfrm>
              <a:off x="1027" y="3067"/>
              <a:ext cx="71" cy="53"/>
            </a:xfrm>
            <a:custGeom>
              <a:avLst/>
              <a:gdLst/>
              <a:ahLst/>
              <a:cxnLst>
                <a:cxn ang="0">
                  <a:pos x="0" y="47"/>
                </a:cxn>
                <a:cxn ang="0">
                  <a:pos x="6" y="30"/>
                </a:cxn>
                <a:cxn ang="0">
                  <a:pos x="18" y="12"/>
                </a:cxn>
                <a:cxn ang="0">
                  <a:pos x="42" y="6"/>
                </a:cxn>
                <a:cxn ang="0">
                  <a:pos x="66" y="0"/>
                </a:cxn>
                <a:cxn ang="0">
                  <a:pos x="66" y="0"/>
                </a:cxn>
                <a:cxn ang="0">
                  <a:pos x="42" y="6"/>
                </a:cxn>
                <a:cxn ang="0">
                  <a:pos x="18" y="12"/>
                </a:cxn>
                <a:cxn ang="0">
                  <a:pos x="6" y="30"/>
                </a:cxn>
                <a:cxn ang="0">
                  <a:pos x="0" y="47"/>
                </a:cxn>
                <a:cxn ang="0">
                  <a:pos x="0" y="47"/>
                </a:cxn>
                <a:cxn ang="0">
                  <a:pos x="0" y="47"/>
                </a:cxn>
                <a:cxn ang="0">
                  <a:pos x="0" y="47"/>
                </a:cxn>
                <a:cxn ang="0">
                  <a:pos x="0" y="47"/>
                </a:cxn>
              </a:cxnLst>
              <a:rect l="0" t="0" r="r" b="b"/>
              <a:pathLst>
                <a:path w="66" h="47">
                  <a:moveTo>
                    <a:pt x="0" y="47"/>
                  </a:moveTo>
                  <a:lnTo>
                    <a:pt x="6" y="30"/>
                  </a:lnTo>
                  <a:lnTo>
                    <a:pt x="18" y="12"/>
                  </a:lnTo>
                  <a:lnTo>
                    <a:pt x="42" y="6"/>
                  </a:lnTo>
                  <a:lnTo>
                    <a:pt x="66" y="0"/>
                  </a:lnTo>
                  <a:lnTo>
                    <a:pt x="66" y="0"/>
                  </a:lnTo>
                  <a:lnTo>
                    <a:pt x="42" y="6"/>
                  </a:lnTo>
                  <a:lnTo>
                    <a:pt x="18" y="12"/>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33" name="Freeform 150"/>
            <p:cNvSpPr>
              <a:spLocks noEditPoints="1"/>
            </p:cNvSpPr>
            <p:nvPr/>
          </p:nvSpPr>
          <p:spPr bwMode="auto">
            <a:xfrm>
              <a:off x="1098" y="3067"/>
              <a:ext cx="75" cy="53"/>
            </a:xfrm>
            <a:custGeom>
              <a:avLst/>
              <a:gdLst/>
              <a:ahLst/>
              <a:cxnLst>
                <a:cxn ang="0">
                  <a:pos x="0" y="0"/>
                </a:cxn>
                <a:cxn ang="0">
                  <a:pos x="30" y="6"/>
                </a:cxn>
                <a:cxn ang="0">
                  <a:pos x="53" y="12"/>
                </a:cxn>
                <a:cxn ang="0">
                  <a:pos x="65" y="30"/>
                </a:cxn>
                <a:cxn ang="0">
                  <a:pos x="71" y="47"/>
                </a:cxn>
                <a:cxn ang="0">
                  <a:pos x="71" y="47"/>
                </a:cxn>
                <a:cxn ang="0">
                  <a:pos x="65" y="30"/>
                </a:cxn>
                <a:cxn ang="0">
                  <a:pos x="53" y="12"/>
                </a:cxn>
                <a:cxn ang="0">
                  <a:pos x="30" y="6"/>
                </a:cxn>
                <a:cxn ang="0">
                  <a:pos x="0" y="0"/>
                </a:cxn>
                <a:cxn ang="0">
                  <a:pos x="0" y="0"/>
                </a:cxn>
                <a:cxn ang="0">
                  <a:pos x="0" y="0"/>
                </a:cxn>
                <a:cxn ang="0">
                  <a:pos x="0" y="0"/>
                </a:cxn>
                <a:cxn ang="0">
                  <a:pos x="0" y="0"/>
                </a:cxn>
              </a:cxnLst>
              <a:rect l="0" t="0" r="r" b="b"/>
              <a:pathLst>
                <a:path w="71" h="47">
                  <a:moveTo>
                    <a:pt x="0" y="0"/>
                  </a:moveTo>
                  <a:lnTo>
                    <a:pt x="30" y="6"/>
                  </a:lnTo>
                  <a:lnTo>
                    <a:pt x="53" y="12"/>
                  </a:lnTo>
                  <a:lnTo>
                    <a:pt x="65" y="30"/>
                  </a:lnTo>
                  <a:lnTo>
                    <a:pt x="71" y="47"/>
                  </a:lnTo>
                  <a:lnTo>
                    <a:pt x="71" y="47"/>
                  </a:lnTo>
                  <a:lnTo>
                    <a:pt x="65" y="30"/>
                  </a:lnTo>
                  <a:lnTo>
                    <a:pt x="53" y="12"/>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4" name="Freeform 151"/>
            <p:cNvSpPr>
              <a:spLocks noEditPoints="1"/>
            </p:cNvSpPr>
            <p:nvPr/>
          </p:nvSpPr>
          <p:spPr bwMode="auto">
            <a:xfrm>
              <a:off x="1098" y="3120"/>
              <a:ext cx="75" cy="54"/>
            </a:xfrm>
            <a:custGeom>
              <a:avLst/>
              <a:gdLst/>
              <a:ahLst/>
              <a:cxnLst>
                <a:cxn ang="0">
                  <a:pos x="71" y="0"/>
                </a:cxn>
                <a:cxn ang="0">
                  <a:pos x="65" y="18"/>
                </a:cxn>
                <a:cxn ang="0">
                  <a:pos x="53" y="36"/>
                </a:cxn>
                <a:cxn ang="0">
                  <a:pos x="30" y="42"/>
                </a:cxn>
                <a:cxn ang="0">
                  <a:pos x="0" y="48"/>
                </a:cxn>
                <a:cxn ang="0">
                  <a:pos x="0" y="48"/>
                </a:cxn>
                <a:cxn ang="0">
                  <a:pos x="30" y="42"/>
                </a:cxn>
                <a:cxn ang="0">
                  <a:pos x="53" y="36"/>
                </a:cxn>
                <a:cxn ang="0">
                  <a:pos x="65" y="18"/>
                </a:cxn>
                <a:cxn ang="0">
                  <a:pos x="71" y="0"/>
                </a:cxn>
                <a:cxn ang="0">
                  <a:pos x="71" y="0"/>
                </a:cxn>
                <a:cxn ang="0">
                  <a:pos x="71" y="0"/>
                </a:cxn>
                <a:cxn ang="0">
                  <a:pos x="71" y="0"/>
                </a:cxn>
                <a:cxn ang="0">
                  <a:pos x="71" y="0"/>
                </a:cxn>
              </a:cxnLst>
              <a:rect l="0" t="0" r="r" b="b"/>
              <a:pathLst>
                <a:path w="71" h="48">
                  <a:moveTo>
                    <a:pt x="71" y="0"/>
                  </a:moveTo>
                  <a:lnTo>
                    <a:pt x="65" y="18"/>
                  </a:lnTo>
                  <a:lnTo>
                    <a:pt x="53" y="36"/>
                  </a:lnTo>
                  <a:lnTo>
                    <a:pt x="30" y="42"/>
                  </a:lnTo>
                  <a:lnTo>
                    <a:pt x="0" y="48"/>
                  </a:lnTo>
                  <a:lnTo>
                    <a:pt x="0" y="48"/>
                  </a:lnTo>
                  <a:lnTo>
                    <a:pt x="30" y="42"/>
                  </a:lnTo>
                  <a:lnTo>
                    <a:pt x="53" y="36"/>
                  </a:lnTo>
                  <a:lnTo>
                    <a:pt x="65" y="18"/>
                  </a:lnTo>
                  <a:lnTo>
                    <a:pt x="71" y="0"/>
                  </a:lnTo>
                  <a:lnTo>
                    <a:pt x="71" y="0"/>
                  </a:lnTo>
                  <a:close/>
                  <a:moveTo>
                    <a:pt x="71" y="0"/>
                  </a:moveTo>
                  <a:lnTo>
                    <a:pt x="71" y="0"/>
                  </a:lnTo>
                  <a:lnTo>
                    <a:pt x="71" y="0"/>
                  </a:lnTo>
                  <a:close/>
                </a:path>
              </a:pathLst>
            </a:custGeom>
            <a:solidFill>
              <a:srgbClr val="000000"/>
            </a:solidFill>
            <a:ln w="9525">
              <a:solidFill>
                <a:schemeClr val="tx1"/>
              </a:solidFill>
              <a:round/>
              <a:headEnd/>
              <a:tailEnd/>
            </a:ln>
          </p:spPr>
          <p:txBody>
            <a:bodyPr/>
            <a:lstStyle/>
            <a:p>
              <a:endParaRPr lang="en-US" sz="2000"/>
            </a:p>
          </p:txBody>
        </p:sp>
        <p:sp>
          <p:nvSpPr>
            <p:cNvPr id="35" name="Freeform 152"/>
            <p:cNvSpPr>
              <a:spLocks/>
            </p:cNvSpPr>
            <p:nvPr/>
          </p:nvSpPr>
          <p:spPr bwMode="auto">
            <a:xfrm>
              <a:off x="1098" y="3174"/>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6" name="Freeform 153"/>
            <p:cNvSpPr>
              <a:spLocks/>
            </p:cNvSpPr>
            <p:nvPr/>
          </p:nvSpPr>
          <p:spPr bwMode="auto">
            <a:xfrm>
              <a:off x="2081" y="1988"/>
              <a:ext cx="83" cy="492"/>
            </a:xfrm>
            <a:custGeom>
              <a:avLst/>
              <a:gdLst/>
              <a:ahLst/>
              <a:cxnLst>
                <a:cxn ang="0">
                  <a:pos x="0" y="0"/>
                </a:cxn>
                <a:cxn ang="0">
                  <a:pos x="78" y="0"/>
                </a:cxn>
                <a:cxn ang="0">
                  <a:pos x="78" y="436"/>
                </a:cxn>
                <a:cxn ang="0">
                  <a:pos x="0" y="436"/>
                </a:cxn>
                <a:cxn ang="0">
                  <a:pos x="0" y="0"/>
                </a:cxn>
                <a:cxn ang="0">
                  <a:pos x="0" y="0"/>
                </a:cxn>
              </a:cxnLst>
              <a:rect l="0" t="0" r="r" b="b"/>
              <a:pathLst>
                <a:path w="78" h="436">
                  <a:moveTo>
                    <a:pt x="0" y="0"/>
                  </a:moveTo>
                  <a:lnTo>
                    <a:pt x="78" y="0"/>
                  </a:lnTo>
                  <a:lnTo>
                    <a:pt x="78" y="436"/>
                  </a:lnTo>
                  <a:lnTo>
                    <a:pt x="0" y="436"/>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37" name="Freeform 154"/>
            <p:cNvSpPr>
              <a:spLocks/>
            </p:cNvSpPr>
            <p:nvPr/>
          </p:nvSpPr>
          <p:spPr bwMode="auto">
            <a:xfrm>
              <a:off x="2030" y="2453"/>
              <a:ext cx="96" cy="34"/>
            </a:xfrm>
            <a:custGeom>
              <a:avLst/>
              <a:gdLst/>
              <a:ahLst/>
              <a:cxnLst>
                <a:cxn ang="0">
                  <a:pos x="90" y="30"/>
                </a:cxn>
                <a:cxn ang="0">
                  <a:pos x="0" y="0"/>
                </a:cxn>
                <a:cxn ang="0">
                  <a:pos x="90" y="30"/>
                </a:cxn>
                <a:cxn ang="0">
                  <a:pos x="90" y="30"/>
                </a:cxn>
              </a:cxnLst>
              <a:rect l="0" t="0" r="r" b="b"/>
              <a:pathLst>
                <a:path w="90" h="30">
                  <a:moveTo>
                    <a:pt x="90" y="30"/>
                  </a:moveTo>
                  <a:lnTo>
                    <a:pt x="0" y="0"/>
                  </a:ln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38" name="Freeform 155"/>
            <p:cNvSpPr>
              <a:spLocks noEditPoints="1"/>
            </p:cNvSpPr>
            <p:nvPr/>
          </p:nvSpPr>
          <p:spPr bwMode="auto">
            <a:xfrm>
              <a:off x="2030" y="2419"/>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39" name="Freeform 156"/>
            <p:cNvSpPr>
              <a:spLocks noEditPoints="1"/>
            </p:cNvSpPr>
            <p:nvPr/>
          </p:nvSpPr>
          <p:spPr bwMode="auto">
            <a:xfrm>
              <a:off x="2126" y="2392"/>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0" name="Freeform 157"/>
            <p:cNvSpPr>
              <a:spLocks noEditPoints="1"/>
            </p:cNvSpPr>
            <p:nvPr/>
          </p:nvSpPr>
          <p:spPr bwMode="auto">
            <a:xfrm>
              <a:off x="2126" y="2360"/>
              <a:ext cx="95" cy="32"/>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41" name="Freeform 158"/>
            <p:cNvSpPr>
              <a:spLocks noEditPoints="1"/>
            </p:cNvSpPr>
            <p:nvPr/>
          </p:nvSpPr>
          <p:spPr bwMode="auto">
            <a:xfrm>
              <a:off x="2126" y="2360"/>
              <a:ext cx="1" cy="1"/>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close/>
                  <a:moveTo>
                    <a:pt x="0" y="0"/>
                  </a:move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42" name="Freeform 159"/>
            <p:cNvSpPr>
              <a:spLocks noEditPoints="1"/>
            </p:cNvSpPr>
            <p:nvPr/>
          </p:nvSpPr>
          <p:spPr bwMode="auto">
            <a:xfrm>
              <a:off x="2030" y="232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3" name="Freeform 160"/>
            <p:cNvSpPr>
              <a:spLocks noEditPoints="1"/>
            </p:cNvSpPr>
            <p:nvPr/>
          </p:nvSpPr>
          <p:spPr bwMode="auto">
            <a:xfrm>
              <a:off x="2030" y="229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4" name="Freeform 161"/>
            <p:cNvSpPr>
              <a:spLocks noEditPoints="1"/>
            </p:cNvSpPr>
            <p:nvPr/>
          </p:nvSpPr>
          <p:spPr bwMode="auto">
            <a:xfrm>
              <a:off x="2126" y="226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5" name="Freeform 162"/>
            <p:cNvSpPr>
              <a:spLocks noEditPoints="1"/>
            </p:cNvSpPr>
            <p:nvPr/>
          </p:nvSpPr>
          <p:spPr bwMode="auto">
            <a:xfrm>
              <a:off x="2126" y="2238"/>
              <a:ext cx="95" cy="27"/>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46" name="Freeform 163"/>
            <p:cNvSpPr>
              <a:spLocks noEditPoints="1"/>
            </p:cNvSpPr>
            <p:nvPr/>
          </p:nvSpPr>
          <p:spPr bwMode="auto">
            <a:xfrm>
              <a:off x="2030" y="2204"/>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7" name="Freeform 164"/>
            <p:cNvSpPr>
              <a:spLocks noEditPoints="1"/>
            </p:cNvSpPr>
            <p:nvPr/>
          </p:nvSpPr>
          <p:spPr bwMode="auto">
            <a:xfrm>
              <a:off x="2030" y="2170"/>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8" name="Freeform 165"/>
            <p:cNvSpPr>
              <a:spLocks noEditPoints="1"/>
            </p:cNvSpPr>
            <p:nvPr/>
          </p:nvSpPr>
          <p:spPr bwMode="auto">
            <a:xfrm>
              <a:off x="2126" y="2143"/>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9" name="Freeform 166"/>
            <p:cNvSpPr>
              <a:spLocks noEditPoints="1"/>
            </p:cNvSpPr>
            <p:nvPr/>
          </p:nvSpPr>
          <p:spPr bwMode="auto">
            <a:xfrm>
              <a:off x="2126" y="2110"/>
              <a:ext cx="95" cy="33"/>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50" name="Freeform 167"/>
            <p:cNvSpPr>
              <a:spLocks noEditPoints="1"/>
            </p:cNvSpPr>
            <p:nvPr/>
          </p:nvSpPr>
          <p:spPr bwMode="auto">
            <a:xfrm>
              <a:off x="2030" y="207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51" name="Freeform 168"/>
            <p:cNvSpPr>
              <a:spLocks noEditPoints="1"/>
            </p:cNvSpPr>
            <p:nvPr/>
          </p:nvSpPr>
          <p:spPr bwMode="auto">
            <a:xfrm>
              <a:off x="2030" y="204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52" name="Freeform 169"/>
            <p:cNvSpPr>
              <a:spLocks noEditPoints="1"/>
            </p:cNvSpPr>
            <p:nvPr/>
          </p:nvSpPr>
          <p:spPr bwMode="auto">
            <a:xfrm>
              <a:off x="2126" y="201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53" name="Freeform 170"/>
            <p:cNvSpPr>
              <a:spLocks noEditPoints="1"/>
            </p:cNvSpPr>
            <p:nvPr/>
          </p:nvSpPr>
          <p:spPr bwMode="auto">
            <a:xfrm>
              <a:off x="2119" y="1982"/>
              <a:ext cx="102" cy="33"/>
            </a:xfrm>
            <a:custGeom>
              <a:avLst/>
              <a:gdLst/>
              <a:ahLst/>
              <a:cxnLst>
                <a:cxn ang="0">
                  <a:pos x="95" y="30"/>
                </a:cxn>
                <a:cxn ang="0">
                  <a:pos x="0" y="0"/>
                </a:cxn>
                <a:cxn ang="0">
                  <a:pos x="95" y="30"/>
                </a:cxn>
                <a:cxn ang="0">
                  <a:pos x="95" y="30"/>
                </a:cxn>
                <a:cxn ang="0">
                  <a:pos x="95" y="30"/>
                </a:cxn>
                <a:cxn ang="0">
                  <a:pos x="95" y="30"/>
                </a:cxn>
                <a:cxn ang="0">
                  <a:pos x="95" y="30"/>
                </a:cxn>
              </a:cxnLst>
              <a:rect l="0" t="0" r="r" b="b"/>
              <a:pathLst>
                <a:path w="95" h="30">
                  <a:moveTo>
                    <a:pt x="95" y="30"/>
                  </a:moveTo>
                  <a:lnTo>
                    <a:pt x="0" y="0"/>
                  </a:lnTo>
                  <a:lnTo>
                    <a:pt x="95" y="30"/>
                  </a:lnTo>
                  <a:lnTo>
                    <a:pt x="95" y="30"/>
                  </a:lnTo>
                  <a:close/>
                  <a:moveTo>
                    <a:pt x="95" y="30"/>
                  </a:moveTo>
                  <a:lnTo>
                    <a:pt x="95" y="30"/>
                  </a:lnTo>
                  <a:lnTo>
                    <a:pt x="95" y="30"/>
                  </a:lnTo>
                  <a:close/>
                </a:path>
              </a:pathLst>
            </a:custGeom>
            <a:solidFill>
              <a:srgbClr val="006666"/>
            </a:solidFill>
            <a:ln w="9525">
              <a:solidFill>
                <a:srgbClr val="006666"/>
              </a:solidFill>
              <a:round/>
              <a:headEnd/>
              <a:tailEnd/>
            </a:ln>
          </p:spPr>
          <p:txBody>
            <a:bodyPr/>
            <a:lstStyle/>
            <a:p>
              <a:endParaRPr lang="en-US" sz="2000"/>
            </a:p>
          </p:txBody>
        </p:sp>
        <p:sp>
          <p:nvSpPr>
            <p:cNvPr id="54" name="Freeform 171"/>
            <p:cNvSpPr>
              <a:spLocks noEditPoints="1"/>
            </p:cNvSpPr>
            <p:nvPr/>
          </p:nvSpPr>
          <p:spPr bwMode="auto">
            <a:xfrm>
              <a:off x="2394" y="2150"/>
              <a:ext cx="191" cy="155"/>
            </a:xfrm>
            <a:custGeom>
              <a:avLst/>
              <a:gdLst/>
              <a:ahLst/>
              <a:cxnLst>
                <a:cxn ang="0">
                  <a:pos x="173" y="138"/>
                </a:cxn>
                <a:cxn ang="0">
                  <a:pos x="161" y="138"/>
                </a:cxn>
                <a:cxn ang="0">
                  <a:pos x="155" y="132"/>
                </a:cxn>
                <a:cxn ang="0">
                  <a:pos x="149" y="120"/>
                </a:cxn>
                <a:cxn ang="0">
                  <a:pos x="120" y="66"/>
                </a:cxn>
                <a:cxn ang="0">
                  <a:pos x="149" y="60"/>
                </a:cxn>
                <a:cxn ang="0">
                  <a:pos x="167" y="54"/>
                </a:cxn>
                <a:cxn ang="0">
                  <a:pos x="173" y="42"/>
                </a:cxn>
                <a:cxn ang="0">
                  <a:pos x="179" y="30"/>
                </a:cxn>
                <a:cxn ang="0">
                  <a:pos x="173" y="12"/>
                </a:cxn>
                <a:cxn ang="0">
                  <a:pos x="155" y="6"/>
                </a:cxn>
                <a:cxn ang="0">
                  <a:pos x="131" y="0"/>
                </a:cxn>
                <a:cxn ang="0">
                  <a:pos x="120" y="0"/>
                </a:cxn>
                <a:cxn ang="0">
                  <a:pos x="48" y="0"/>
                </a:cxn>
                <a:cxn ang="0">
                  <a:pos x="48" y="0"/>
                </a:cxn>
                <a:cxn ang="0">
                  <a:pos x="60" y="6"/>
                </a:cxn>
                <a:cxn ang="0">
                  <a:pos x="66" y="12"/>
                </a:cxn>
                <a:cxn ang="0">
                  <a:pos x="66" y="18"/>
                </a:cxn>
                <a:cxn ang="0">
                  <a:pos x="66" y="24"/>
                </a:cxn>
                <a:cxn ang="0">
                  <a:pos x="24" y="120"/>
                </a:cxn>
                <a:cxn ang="0">
                  <a:pos x="18" y="132"/>
                </a:cxn>
                <a:cxn ang="0">
                  <a:pos x="0" y="138"/>
                </a:cxn>
                <a:cxn ang="0">
                  <a:pos x="0" y="138"/>
                </a:cxn>
                <a:cxn ang="0">
                  <a:pos x="72" y="138"/>
                </a:cxn>
                <a:cxn ang="0">
                  <a:pos x="72" y="138"/>
                </a:cxn>
                <a:cxn ang="0">
                  <a:pos x="60" y="132"/>
                </a:cxn>
                <a:cxn ang="0">
                  <a:pos x="54" y="126"/>
                </a:cxn>
                <a:cxn ang="0">
                  <a:pos x="54" y="126"/>
                </a:cxn>
                <a:cxn ang="0">
                  <a:pos x="60" y="114"/>
                </a:cxn>
                <a:cxn ang="0">
                  <a:pos x="72" y="72"/>
                </a:cxn>
                <a:cxn ang="0">
                  <a:pos x="96" y="72"/>
                </a:cxn>
                <a:cxn ang="0">
                  <a:pos x="131" y="138"/>
                </a:cxn>
                <a:cxn ang="0">
                  <a:pos x="173" y="138"/>
                </a:cxn>
                <a:cxn ang="0">
                  <a:pos x="173" y="138"/>
                </a:cxn>
                <a:cxn ang="0">
                  <a:pos x="96" y="12"/>
                </a:cxn>
                <a:cxn ang="0">
                  <a:pos x="102" y="6"/>
                </a:cxn>
                <a:cxn ang="0">
                  <a:pos x="114" y="6"/>
                </a:cxn>
                <a:cxn ang="0">
                  <a:pos x="137" y="12"/>
                </a:cxn>
                <a:cxn ang="0">
                  <a:pos x="149" y="18"/>
                </a:cxn>
                <a:cxn ang="0">
                  <a:pos x="149" y="30"/>
                </a:cxn>
                <a:cxn ang="0">
                  <a:pos x="149" y="42"/>
                </a:cxn>
                <a:cxn ang="0">
                  <a:pos x="137" y="54"/>
                </a:cxn>
                <a:cxn ang="0">
                  <a:pos x="120" y="60"/>
                </a:cxn>
                <a:cxn ang="0">
                  <a:pos x="96" y="60"/>
                </a:cxn>
                <a:cxn ang="0">
                  <a:pos x="78" y="60"/>
                </a:cxn>
                <a:cxn ang="0">
                  <a:pos x="96" y="12"/>
                </a:cxn>
              </a:cxnLst>
              <a:rect l="0" t="0" r="r" b="b"/>
              <a:pathLst>
                <a:path w="179" h="138">
                  <a:moveTo>
                    <a:pt x="173" y="138"/>
                  </a:moveTo>
                  <a:lnTo>
                    <a:pt x="161" y="138"/>
                  </a:lnTo>
                  <a:lnTo>
                    <a:pt x="155" y="132"/>
                  </a:lnTo>
                  <a:lnTo>
                    <a:pt x="149" y="120"/>
                  </a:lnTo>
                  <a:lnTo>
                    <a:pt x="120" y="66"/>
                  </a:lnTo>
                  <a:lnTo>
                    <a:pt x="149" y="60"/>
                  </a:lnTo>
                  <a:lnTo>
                    <a:pt x="167" y="54"/>
                  </a:lnTo>
                  <a:lnTo>
                    <a:pt x="173" y="42"/>
                  </a:lnTo>
                  <a:lnTo>
                    <a:pt x="179" y="30"/>
                  </a:lnTo>
                  <a:lnTo>
                    <a:pt x="173" y="12"/>
                  </a:lnTo>
                  <a:lnTo>
                    <a:pt x="155" y="6"/>
                  </a:lnTo>
                  <a:lnTo>
                    <a:pt x="131" y="0"/>
                  </a:lnTo>
                  <a:lnTo>
                    <a:pt x="120" y="0"/>
                  </a:lnTo>
                  <a:lnTo>
                    <a:pt x="48" y="0"/>
                  </a:lnTo>
                  <a:lnTo>
                    <a:pt x="48" y="0"/>
                  </a:lnTo>
                  <a:lnTo>
                    <a:pt x="60" y="6"/>
                  </a:lnTo>
                  <a:lnTo>
                    <a:pt x="66" y="12"/>
                  </a:lnTo>
                  <a:lnTo>
                    <a:pt x="66" y="18"/>
                  </a:lnTo>
                  <a:lnTo>
                    <a:pt x="66" y="24"/>
                  </a:lnTo>
                  <a:lnTo>
                    <a:pt x="24" y="120"/>
                  </a:lnTo>
                  <a:lnTo>
                    <a:pt x="18" y="132"/>
                  </a:lnTo>
                  <a:lnTo>
                    <a:pt x="0" y="138"/>
                  </a:lnTo>
                  <a:lnTo>
                    <a:pt x="0" y="138"/>
                  </a:lnTo>
                  <a:lnTo>
                    <a:pt x="72" y="138"/>
                  </a:lnTo>
                  <a:lnTo>
                    <a:pt x="72" y="138"/>
                  </a:lnTo>
                  <a:lnTo>
                    <a:pt x="60" y="132"/>
                  </a:lnTo>
                  <a:lnTo>
                    <a:pt x="54" y="126"/>
                  </a:lnTo>
                  <a:lnTo>
                    <a:pt x="54" y="126"/>
                  </a:lnTo>
                  <a:lnTo>
                    <a:pt x="60" y="114"/>
                  </a:lnTo>
                  <a:lnTo>
                    <a:pt x="72" y="72"/>
                  </a:lnTo>
                  <a:lnTo>
                    <a:pt x="96" y="72"/>
                  </a:lnTo>
                  <a:lnTo>
                    <a:pt x="131" y="138"/>
                  </a:lnTo>
                  <a:lnTo>
                    <a:pt x="173" y="138"/>
                  </a:lnTo>
                  <a:lnTo>
                    <a:pt x="173" y="138"/>
                  </a:lnTo>
                  <a:close/>
                  <a:moveTo>
                    <a:pt x="96" y="12"/>
                  </a:moveTo>
                  <a:lnTo>
                    <a:pt x="102" y="6"/>
                  </a:lnTo>
                  <a:lnTo>
                    <a:pt x="114" y="6"/>
                  </a:lnTo>
                  <a:lnTo>
                    <a:pt x="137" y="12"/>
                  </a:lnTo>
                  <a:lnTo>
                    <a:pt x="149" y="18"/>
                  </a:lnTo>
                  <a:lnTo>
                    <a:pt x="149" y="30"/>
                  </a:lnTo>
                  <a:lnTo>
                    <a:pt x="149" y="42"/>
                  </a:lnTo>
                  <a:lnTo>
                    <a:pt x="137" y="54"/>
                  </a:lnTo>
                  <a:lnTo>
                    <a:pt x="120" y="60"/>
                  </a:lnTo>
                  <a:lnTo>
                    <a:pt x="96" y="60"/>
                  </a:lnTo>
                  <a:lnTo>
                    <a:pt x="78" y="60"/>
                  </a:lnTo>
                  <a:lnTo>
                    <a:pt x="96" y="12"/>
                  </a:lnTo>
                  <a:close/>
                </a:path>
              </a:pathLst>
            </a:custGeom>
            <a:solidFill>
              <a:srgbClr val="000000"/>
            </a:solidFill>
            <a:ln w="9525">
              <a:solidFill>
                <a:schemeClr val="tx1"/>
              </a:solidFill>
              <a:round/>
              <a:headEnd/>
              <a:tailEnd/>
            </a:ln>
          </p:spPr>
          <p:txBody>
            <a:bodyPr/>
            <a:lstStyle/>
            <a:p>
              <a:endParaRPr lang="en-US" sz="2000"/>
            </a:p>
          </p:txBody>
        </p:sp>
        <p:sp>
          <p:nvSpPr>
            <p:cNvPr id="55" name="Freeform 172"/>
            <p:cNvSpPr>
              <a:spLocks/>
            </p:cNvSpPr>
            <p:nvPr/>
          </p:nvSpPr>
          <p:spPr bwMode="auto">
            <a:xfrm>
              <a:off x="1276" y="3310"/>
              <a:ext cx="122" cy="100"/>
            </a:xfrm>
            <a:custGeom>
              <a:avLst/>
              <a:gdLst/>
              <a:ahLst/>
              <a:cxnLst>
                <a:cxn ang="0">
                  <a:pos x="0" y="6"/>
                </a:cxn>
                <a:cxn ang="0">
                  <a:pos x="12" y="6"/>
                </a:cxn>
                <a:cxn ang="0">
                  <a:pos x="24" y="12"/>
                </a:cxn>
                <a:cxn ang="0">
                  <a:pos x="30" y="30"/>
                </a:cxn>
                <a:cxn ang="0">
                  <a:pos x="30" y="41"/>
                </a:cxn>
                <a:cxn ang="0">
                  <a:pos x="36" y="59"/>
                </a:cxn>
                <a:cxn ang="0">
                  <a:pos x="36" y="71"/>
                </a:cxn>
                <a:cxn ang="0">
                  <a:pos x="36" y="83"/>
                </a:cxn>
                <a:cxn ang="0">
                  <a:pos x="36" y="89"/>
                </a:cxn>
                <a:cxn ang="0">
                  <a:pos x="36" y="89"/>
                </a:cxn>
                <a:cxn ang="0">
                  <a:pos x="48" y="89"/>
                </a:cxn>
                <a:cxn ang="0">
                  <a:pos x="54" y="83"/>
                </a:cxn>
                <a:cxn ang="0">
                  <a:pos x="66" y="71"/>
                </a:cxn>
                <a:cxn ang="0">
                  <a:pos x="78" y="59"/>
                </a:cxn>
                <a:cxn ang="0">
                  <a:pos x="96" y="47"/>
                </a:cxn>
                <a:cxn ang="0">
                  <a:pos x="108" y="30"/>
                </a:cxn>
                <a:cxn ang="0">
                  <a:pos x="114" y="12"/>
                </a:cxn>
                <a:cxn ang="0">
                  <a:pos x="108" y="6"/>
                </a:cxn>
                <a:cxn ang="0">
                  <a:pos x="102" y="0"/>
                </a:cxn>
                <a:cxn ang="0">
                  <a:pos x="96" y="6"/>
                </a:cxn>
                <a:cxn ang="0">
                  <a:pos x="90" y="6"/>
                </a:cxn>
                <a:cxn ang="0">
                  <a:pos x="90" y="12"/>
                </a:cxn>
                <a:cxn ang="0">
                  <a:pos x="96" y="18"/>
                </a:cxn>
                <a:cxn ang="0">
                  <a:pos x="102" y="18"/>
                </a:cxn>
                <a:cxn ang="0">
                  <a:pos x="102" y="24"/>
                </a:cxn>
                <a:cxn ang="0">
                  <a:pos x="96" y="30"/>
                </a:cxn>
                <a:cxn ang="0">
                  <a:pos x="90" y="41"/>
                </a:cxn>
                <a:cxn ang="0">
                  <a:pos x="66" y="65"/>
                </a:cxn>
                <a:cxn ang="0">
                  <a:pos x="54" y="71"/>
                </a:cxn>
                <a:cxn ang="0">
                  <a:pos x="48" y="41"/>
                </a:cxn>
                <a:cxn ang="0">
                  <a:pos x="42" y="6"/>
                </a:cxn>
                <a:cxn ang="0">
                  <a:pos x="42" y="0"/>
                </a:cxn>
                <a:cxn ang="0">
                  <a:pos x="36" y="0"/>
                </a:cxn>
                <a:cxn ang="0">
                  <a:pos x="30" y="6"/>
                </a:cxn>
                <a:cxn ang="0">
                  <a:pos x="0" y="6"/>
                </a:cxn>
                <a:cxn ang="0">
                  <a:pos x="0" y="6"/>
                </a:cxn>
              </a:cxnLst>
              <a:rect l="0" t="0" r="r" b="b"/>
              <a:pathLst>
                <a:path w="114" h="89">
                  <a:moveTo>
                    <a:pt x="0" y="6"/>
                  </a:moveTo>
                  <a:lnTo>
                    <a:pt x="12" y="6"/>
                  </a:lnTo>
                  <a:lnTo>
                    <a:pt x="24" y="12"/>
                  </a:lnTo>
                  <a:lnTo>
                    <a:pt x="30" y="30"/>
                  </a:lnTo>
                  <a:lnTo>
                    <a:pt x="30" y="41"/>
                  </a:lnTo>
                  <a:lnTo>
                    <a:pt x="36" y="59"/>
                  </a:lnTo>
                  <a:lnTo>
                    <a:pt x="36" y="71"/>
                  </a:lnTo>
                  <a:lnTo>
                    <a:pt x="36" y="83"/>
                  </a:lnTo>
                  <a:lnTo>
                    <a:pt x="36" y="89"/>
                  </a:lnTo>
                  <a:lnTo>
                    <a:pt x="36" y="89"/>
                  </a:lnTo>
                  <a:lnTo>
                    <a:pt x="48" y="89"/>
                  </a:lnTo>
                  <a:lnTo>
                    <a:pt x="54" y="83"/>
                  </a:lnTo>
                  <a:lnTo>
                    <a:pt x="66" y="71"/>
                  </a:lnTo>
                  <a:lnTo>
                    <a:pt x="78" y="59"/>
                  </a:lnTo>
                  <a:lnTo>
                    <a:pt x="96" y="47"/>
                  </a:lnTo>
                  <a:lnTo>
                    <a:pt x="108" y="30"/>
                  </a:lnTo>
                  <a:lnTo>
                    <a:pt x="114" y="12"/>
                  </a:lnTo>
                  <a:lnTo>
                    <a:pt x="108" y="6"/>
                  </a:lnTo>
                  <a:lnTo>
                    <a:pt x="102" y="0"/>
                  </a:lnTo>
                  <a:lnTo>
                    <a:pt x="96" y="6"/>
                  </a:lnTo>
                  <a:lnTo>
                    <a:pt x="90" y="6"/>
                  </a:lnTo>
                  <a:lnTo>
                    <a:pt x="90" y="12"/>
                  </a:lnTo>
                  <a:lnTo>
                    <a:pt x="96" y="18"/>
                  </a:lnTo>
                  <a:lnTo>
                    <a:pt x="102" y="18"/>
                  </a:lnTo>
                  <a:lnTo>
                    <a:pt x="102" y="24"/>
                  </a:lnTo>
                  <a:lnTo>
                    <a:pt x="96" y="30"/>
                  </a:lnTo>
                  <a:lnTo>
                    <a:pt x="90" y="41"/>
                  </a:lnTo>
                  <a:lnTo>
                    <a:pt x="66" y="65"/>
                  </a:lnTo>
                  <a:lnTo>
                    <a:pt x="54" y="71"/>
                  </a:lnTo>
                  <a:lnTo>
                    <a:pt x="48" y="41"/>
                  </a:lnTo>
                  <a:lnTo>
                    <a:pt x="42" y="6"/>
                  </a:lnTo>
                  <a:lnTo>
                    <a:pt x="42" y="0"/>
                  </a:lnTo>
                  <a:lnTo>
                    <a:pt x="36" y="0"/>
                  </a:lnTo>
                  <a:lnTo>
                    <a:pt x="30"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56" name="Freeform 173"/>
            <p:cNvSpPr>
              <a:spLocks noEditPoints="1"/>
            </p:cNvSpPr>
            <p:nvPr/>
          </p:nvSpPr>
          <p:spPr bwMode="auto">
            <a:xfrm>
              <a:off x="1493" y="3316"/>
              <a:ext cx="160" cy="60"/>
            </a:xfrm>
            <a:custGeom>
              <a:avLst/>
              <a:gdLst/>
              <a:ahLst/>
              <a:cxnLst>
                <a:cxn ang="0">
                  <a:pos x="150" y="0"/>
                </a:cxn>
                <a:cxn ang="0">
                  <a:pos x="0" y="0"/>
                </a:cxn>
                <a:cxn ang="0">
                  <a:pos x="0" y="12"/>
                </a:cxn>
                <a:cxn ang="0">
                  <a:pos x="150" y="12"/>
                </a:cxn>
                <a:cxn ang="0">
                  <a:pos x="150" y="0"/>
                </a:cxn>
                <a:cxn ang="0">
                  <a:pos x="150" y="41"/>
                </a:cxn>
                <a:cxn ang="0">
                  <a:pos x="0" y="41"/>
                </a:cxn>
                <a:cxn ang="0">
                  <a:pos x="0" y="53"/>
                </a:cxn>
                <a:cxn ang="0">
                  <a:pos x="150" y="53"/>
                </a:cxn>
                <a:cxn ang="0">
                  <a:pos x="150" y="41"/>
                </a:cxn>
              </a:cxnLst>
              <a:rect l="0" t="0" r="r" b="b"/>
              <a:pathLst>
                <a:path w="150" h="53">
                  <a:moveTo>
                    <a:pt x="150" y="0"/>
                  </a:moveTo>
                  <a:lnTo>
                    <a:pt x="0" y="0"/>
                  </a:lnTo>
                  <a:lnTo>
                    <a:pt x="0" y="12"/>
                  </a:lnTo>
                  <a:lnTo>
                    <a:pt x="150" y="12"/>
                  </a:lnTo>
                  <a:lnTo>
                    <a:pt x="150" y="0"/>
                  </a:lnTo>
                  <a:close/>
                  <a:moveTo>
                    <a:pt x="150" y="41"/>
                  </a:moveTo>
                  <a:lnTo>
                    <a:pt x="0" y="41"/>
                  </a:lnTo>
                  <a:lnTo>
                    <a:pt x="0" y="53"/>
                  </a:lnTo>
                  <a:lnTo>
                    <a:pt x="150" y="53"/>
                  </a:lnTo>
                  <a:lnTo>
                    <a:pt x="150" y="41"/>
                  </a:lnTo>
                  <a:close/>
                </a:path>
              </a:pathLst>
            </a:custGeom>
            <a:solidFill>
              <a:srgbClr val="000000"/>
            </a:solidFill>
            <a:ln w="9525">
              <a:solidFill>
                <a:schemeClr val="tx1"/>
              </a:solidFill>
              <a:round/>
              <a:headEnd/>
              <a:tailEnd/>
            </a:ln>
          </p:spPr>
          <p:txBody>
            <a:bodyPr/>
            <a:lstStyle/>
            <a:p>
              <a:endParaRPr lang="en-US" sz="2000"/>
            </a:p>
          </p:txBody>
        </p:sp>
        <p:sp>
          <p:nvSpPr>
            <p:cNvPr id="57" name="Freeform 174"/>
            <p:cNvSpPr>
              <a:spLocks noEditPoints="1"/>
            </p:cNvSpPr>
            <p:nvPr/>
          </p:nvSpPr>
          <p:spPr bwMode="auto">
            <a:xfrm>
              <a:off x="1755" y="3249"/>
              <a:ext cx="71" cy="161"/>
            </a:xfrm>
            <a:custGeom>
              <a:avLst/>
              <a:gdLst/>
              <a:ahLst/>
              <a:cxnLst>
                <a:cxn ang="0">
                  <a:pos x="54" y="119"/>
                </a:cxn>
                <a:cxn ang="0">
                  <a:pos x="36" y="131"/>
                </a:cxn>
                <a:cxn ang="0">
                  <a:pos x="30" y="131"/>
                </a:cxn>
                <a:cxn ang="0">
                  <a:pos x="24" y="131"/>
                </a:cxn>
                <a:cxn ang="0">
                  <a:pos x="24" y="131"/>
                </a:cxn>
                <a:cxn ang="0">
                  <a:pos x="24" y="125"/>
                </a:cxn>
                <a:cxn ang="0">
                  <a:pos x="30" y="119"/>
                </a:cxn>
                <a:cxn ang="0">
                  <a:pos x="54" y="48"/>
                </a:cxn>
                <a:cxn ang="0">
                  <a:pos x="54" y="48"/>
                </a:cxn>
                <a:cxn ang="0">
                  <a:pos x="30" y="54"/>
                </a:cxn>
                <a:cxn ang="0">
                  <a:pos x="6" y="54"/>
                </a:cxn>
                <a:cxn ang="0">
                  <a:pos x="6" y="54"/>
                </a:cxn>
                <a:cxn ang="0">
                  <a:pos x="18" y="54"/>
                </a:cxn>
                <a:cxn ang="0">
                  <a:pos x="24" y="60"/>
                </a:cxn>
                <a:cxn ang="0">
                  <a:pos x="24" y="60"/>
                </a:cxn>
                <a:cxn ang="0">
                  <a:pos x="18" y="72"/>
                </a:cxn>
                <a:cxn ang="0">
                  <a:pos x="12" y="95"/>
                </a:cxn>
                <a:cxn ang="0">
                  <a:pos x="6" y="113"/>
                </a:cxn>
                <a:cxn ang="0">
                  <a:pos x="0" y="131"/>
                </a:cxn>
                <a:cxn ang="0">
                  <a:pos x="0" y="137"/>
                </a:cxn>
                <a:cxn ang="0">
                  <a:pos x="12" y="143"/>
                </a:cxn>
                <a:cxn ang="0">
                  <a:pos x="36" y="137"/>
                </a:cxn>
                <a:cxn ang="0">
                  <a:pos x="54" y="119"/>
                </a:cxn>
                <a:cxn ang="0">
                  <a:pos x="54" y="119"/>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9"/>
                  </a:moveTo>
                  <a:lnTo>
                    <a:pt x="36" y="131"/>
                  </a:lnTo>
                  <a:lnTo>
                    <a:pt x="30" y="131"/>
                  </a:lnTo>
                  <a:lnTo>
                    <a:pt x="24" y="131"/>
                  </a:lnTo>
                  <a:lnTo>
                    <a:pt x="24" y="131"/>
                  </a:lnTo>
                  <a:lnTo>
                    <a:pt x="24" y="125"/>
                  </a:lnTo>
                  <a:lnTo>
                    <a:pt x="30" y="119"/>
                  </a:lnTo>
                  <a:lnTo>
                    <a:pt x="54" y="48"/>
                  </a:lnTo>
                  <a:lnTo>
                    <a:pt x="54" y="48"/>
                  </a:lnTo>
                  <a:lnTo>
                    <a:pt x="30" y="54"/>
                  </a:lnTo>
                  <a:lnTo>
                    <a:pt x="6" y="54"/>
                  </a:lnTo>
                  <a:lnTo>
                    <a:pt x="6" y="54"/>
                  </a:lnTo>
                  <a:lnTo>
                    <a:pt x="18" y="54"/>
                  </a:lnTo>
                  <a:lnTo>
                    <a:pt x="24" y="60"/>
                  </a:lnTo>
                  <a:lnTo>
                    <a:pt x="24" y="60"/>
                  </a:lnTo>
                  <a:lnTo>
                    <a:pt x="18" y="72"/>
                  </a:lnTo>
                  <a:lnTo>
                    <a:pt x="12" y="95"/>
                  </a:lnTo>
                  <a:lnTo>
                    <a:pt x="6" y="113"/>
                  </a:lnTo>
                  <a:lnTo>
                    <a:pt x="0" y="131"/>
                  </a:lnTo>
                  <a:lnTo>
                    <a:pt x="0" y="137"/>
                  </a:lnTo>
                  <a:lnTo>
                    <a:pt x="12" y="143"/>
                  </a:lnTo>
                  <a:lnTo>
                    <a:pt x="36" y="137"/>
                  </a:lnTo>
                  <a:lnTo>
                    <a:pt x="54" y="119"/>
                  </a:lnTo>
                  <a:lnTo>
                    <a:pt x="54" y="119"/>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58" name="Freeform 175"/>
            <p:cNvSpPr>
              <a:spLocks noEditPoints="1"/>
            </p:cNvSpPr>
            <p:nvPr/>
          </p:nvSpPr>
          <p:spPr bwMode="auto">
            <a:xfrm>
              <a:off x="1826" y="3249"/>
              <a:ext cx="184" cy="161"/>
            </a:xfrm>
            <a:custGeom>
              <a:avLst/>
              <a:gdLst/>
              <a:ahLst/>
              <a:cxnLst>
                <a:cxn ang="0">
                  <a:pos x="167" y="137"/>
                </a:cxn>
                <a:cxn ang="0">
                  <a:pos x="155" y="131"/>
                </a:cxn>
                <a:cxn ang="0">
                  <a:pos x="143" y="125"/>
                </a:cxn>
                <a:cxn ang="0">
                  <a:pos x="119" y="72"/>
                </a:cxn>
                <a:cxn ang="0">
                  <a:pos x="143" y="66"/>
                </a:cxn>
                <a:cxn ang="0">
                  <a:pos x="161" y="54"/>
                </a:cxn>
                <a:cxn ang="0">
                  <a:pos x="173" y="42"/>
                </a:cxn>
                <a:cxn ang="0">
                  <a:pos x="173" y="30"/>
                </a:cxn>
                <a:cxn ang="0">
                  <a:pos x="167" y="12"/>
                </a:cxn>
                <a:cxn ang="0">
                  <a:pos x="149" y="6"/>
                </a:cxn>
                <a:cxn ang="0">
                  <a:pos x="125" y="0"/>
                </a:cxn>
                <a:cxn ang="0">
                  <a:pos x="113" y="0"/>
                </a:cxn>
                <a:cxn ang="0">
                  <a:pos x="41" y="0"/>
                </a:cxn>
                <a:cxn ang="0">
                  <a:pos x="41" y="6"/>
                </a:cxn>
                <a:cxn ang="0">
                  <a:pos x="53" y="6"/>
                </a:cxn>
                <a:cxn ang="0">
                  <a:pos x="59" y="18"/>
                </a:cxn>
                <a:cxn ang="0">
                  <a:pos x="59" y="24"/>
                </a:cxn>
                <a:cxn ang="0">
                  <a:pos x="59" y="30"/>
                </a:cxn>
                <a:cxn ang="0">
                  <a:pos x="23" y="119"/>
                </a:cxn>
                <a:cxn ang="0">
                  <a:pos x="17" y="131"/>
                </a:cxn>
                <a:cxn ang="0">
                  <a:pos x="11" y="137"/>
                </a:cxn>
                <a:cxn ang="0">
                  <a:pos x="0" y="137"/>
                </a:cxn>
                <a:cxn ang="0">
                  <a:pos x="0" y="143"/>
                </a:cxn>
                <a:cxn ang="0">
                  <a:pos x="71" y="143"/>
                </a:cxn>
                <a:cxn ang="0">
                  <a:pos x="71" y="137"/>
                </a:cxn>
                <a:cxn ang="0">
                  <a:pos x="53" y="137"/>
                </a:cxn>
                <a:cxn ang="0">
                  <a:pos x="47" y="125"/>
                </a:cxn>
                <a:cxn ang="0">
                  <a:pos x="47" y="125"/>
                </a:cxn>
                <a:cxn ang="0">
                  <a:pos x="53" y="113"/>
                </a:cxn>
                <a:cxn ang="0">
                  <a:pos x="71" y="72"/>
                </a:cxn>
                <a:cxn ang="0">
                  <a:pos x="89" y="72"/>
                </a:cxn>
                <a:cxn ang="0">
                  <a:pos x="125" y="143"/>
                </a:cxn>
                <a:cxn ang="0">
                  <a:pos x="167" y="143"/>
                </a:cxn>
                <a:cxn ang="0">
                  <a:pos x="167" y="137"/>
                </a:cxn>
                <a:cxn ang="0">
                  <a:pos x="95" y="12"/>
                </a:cxn>
                <a:cxn ang="0">
                  <a:pos x="95" y="12"/>
                </a:cxn>
                <a:cxn ang="0">
                  <a:pos x="107" y="6"/>
                </a:cxn>
                <a:cxn ang="0">
                  <a:pos x="131" y="12"/>
                </a:cxn>
                <a:cxn ang="0">
                  <a:pos x="143" y="18"/>
                </a:cxn>
                <a:cxn ang="0">
                  <a:pos x="143" y="30"/>
                </a:cxn>
                <a:cxn ang="0">
                  <a:pos x="143" y="42"/>
                </a:cxn>
                <a:cxn ang="0">
                  <a:pos x="131" y="54"/>
                </a:cxn>
                <a:cxn ang="0">
                  <a:pos x="113" y="66"/>
                </a:cxn>
                <a:cxn ang="0">
                  <a:pos x="89" y="66"/>
                </a:cxn>
                <a:cxn ang="0">
                  <a:pos x="83" y="66"/>
                </a:cxn>
                <a:cxn ang="0">
                  <a:pos x="71" y="66"/>
                </a:cxn>
                <a:cxn ang="0">
                  <a:pos x="95" y="12"/>
                </a:cxn>
              </a:cxnLst>
              <a:rect l="0" t="0" r="r" b="b"/>
              <a:pathLst>
                <a:path w="173" h="143">
                  <a:moveTo>
                    <a:pt x="167" y="137"/>
                  </a:moveTo>
                  <a:lnTo>
                    <a:pt x="155" y="131"/>
                  </a:lnTo>
                  <a:lnTo>
                    <a:pt x="143" y="125"/>
                  </a:lnTo>
                  <a:lnTo>
                    <a:pt x="119" y="72"/>
                  </a:lnTo>
                  <a:lnTo>
                    <a:pt x="143" y="66"/>
                  </a:lnTo>
                  <a:lnTo>
                    <a:pt x="161" y="54"/>
                  </a:lnTo>
                  <a:lnTo>
                    <a:pt x="173" y="42"/>
                  </a:lnTo>
                  <a:lnTo>
                    <a:pt x="173" y="30"/>
                  </a:lnTo>
                  <a:lnTo>
                    <a:pt x="167" y="12"/>
                  </a:lnTo>
                  <a:lnTo>
                    <a:pt x="149" y="6"/>
                  </a:lnTo>
                  <a:lnTo>
                    <a:pt x="125" y="0"/>
                  </a:lnTo>
                  <a:lnTo>
                    <a:pt x="113" y="0"/>
                  </a:lnTo>
                  <a:lnTo>
                    <a:pt x="41" y="0"/>
                  </a:lnTo>
                  <a:lnTo>
                    <a:pt x="41" y="6"/>
                  </a:lnTo>
                  <a:lnTo>
                    <a:pt x="53" y="6"/>
                  </a:lnTo>
                  <a:lnTo>
                    <a:pt x="59" y="18"/>
                  </a:lnTo>
                  <a:lnTo>
                    <a:pt x="59" y="24"/>
                  </a:lnTo>
                  <a:lnTo>
                    <a:pt x="59" y="30"/>
                  </a:lnTo>
                  <a:lnTo>
                    <a:pt x="23" y="119"/>
                  </a:lnTo>
                  <a:lnTo>
                    <a:pt x="17" y="131"/>
                  </a:lnTo>
                  <a:lnTo>
                    <a:pt x="11" y="137"/>
                  </a:lnTo>
                  <a:lnTo>
                    <a:pt x="0" y="137"/>
                  </a:lnTo>
                  <a:lnTo>
                    <a:pt x="0" y="143"/>
                  </a:lnTo>
                  <a:lnTo>
                    <a:pt x="71" y="143"/>
                  </a:lnTo>
                  <a:lnTo>
                    <a:pt x="71" y="137"/>
                  </a:lnTo>
                  <a:lnTo>
                    <a:pt x="53" y="137"/>
                  </a:lnTo>
                  <a:lnTo>
                    <a:pt x="47" y="125"/>
                  </a:lnTo>
                  <a:lnTo>
                    <a:pt x="47" y="125"/>
                  </a:lnTo>
                  <a:lnTo>
                    <a:pt x="53" y="113"/>
                  </a:lnTo>
                  <a:lnTo>
                    <a:pt x="71" y="72"/>
                  </a:lnTo>
                  <a:lnTo>
                    <a:pt x="89" y="72"/>
                  </a:lnTo>
                  <a:lnTo>
                    <a:pt x="125" y="143"/>
                  </a:lnTo>
                  <a:lnTo>
                    <a:pt x="167" y="143"/>
                  </a:lnTo>
                  <a:lnTo>
                    <a:pt x="167" y="137"/>
                  </a:lnTo>
                  <a:close/>
                  <a:moveTo>
                    <a:pt x="95" y="12"/>
                  </a:moveTo>
                  <a:lnTo>
                    <a:pt x="95" y="12"/>
                  </a:lnTo>
                  <a:lnTo>
                    <a:pt x="107" y="6"/>
                  </a:lnTo>
                  <a:lnTo>
                    <a:pt x="131" y="12"/>
                  </a:lnTo>
                  <a:lnTo>
                    <a:pt x="143" y="18"/>
                  </a:lnTo>
                  <a:lnTo>
                    <a:pt x="143" y="30"/>
                  </a:lnTo>
                  <a:lnTo>
                    <a:pt x="143" y="42"/>
                  </a:lnTo>
                  <a:lnTo>
                    <a:pt x="131" y="54"/>
                  </a:lnTo>
                  <a:lnTo>
                    <a:pt x="113" y="66"/>
                  </a:lnTo>
                  <a:lnTo>
                    <a:pt x="89" y="66"/>
                  </a:lnTo>
                  <a:lnTo>
                    <a:pt x="83" y="66"/>
                  </a:lnTo>
                  <a:lnTo>
                    <a:pt x="71"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59" name="Freeform 179"/>
            <p:cNvSpPr>
              <a:spLocks/>
            </p:cNvSpPr>
            <p:nvPr/>
          </p:nvSpPr>
          <p:spPr bwMode="auto">
            <a:xfrm>
              <a:off x="3977" y="870"/>
              <a:ext cx="109" cy="161"/>
            </a:xfrm>
            <a:custGeom>
              <a:avLst/>
              <a:gdLst/>
              <a:ahLst/>
              <a:cxnLst>
                <a:cxn ang="0">
                  <a:pos x="102" y="137"/>
                </a:cxn>
                <a:cxn ang="0">
                  <a:pos x="78" y="137"/>
                </a:cxn>
                <a:cxn ang="0">
                  <a:pos x="72" y="131"/>
                </a:cxn>
                <a:cxn ang="0">
                  <a:pos x="72" y="119"/>
                </a:cxn>
                <a:cxn ang="0">
                  <a:pos x="72" y="18"/>
                </a:cxn>
                <a:cxn ang="0">
                  <a:pos x="78" y="12"/>
                </a:cxn>
                <a:cxn ang="0">
                  <a:pos x="84" y="6"/>
                </a:cxn>
                <a:cxn ang="0">
                  <a:pos x="102" y="6"/>
                </a:cxn>
                <a:cxn ang="0">
                  <a:pos x="102" y="0"/>
                </a:cxn>
                <a:cxn ang="0">
                  <a:pos x="0" y="0"/>
                </a:cxn>
                <a:cxn ang="0">
                  <a:pos x="0" y="6"/>
                </a:cxn>
                <a:cxn ang="0">
                  <a:pos x="18" y="6"/>
                </a:cxn>
                <a:cxn ang="0">
                  <a:pos x="24" y="18"/>
                </a:cxn>
                <a:cxn ang="0">
                  <a:pos x="24" y="119"/>
                </a:cxn>
                <a:cxn ang="0">
                  <a:pos x="24" y="131"/>
                </a:cxn>
                <a:cxn ang="0">
                  <a:pos x="18" y="137"/>
                </a:cxn>
                <a:cxn ang="0">
                  <a:pos x="0" y="137"/>
                </a:cxn>
                <a:cxn ang="0">
                  <a:pos x="0" y="143"/>
                </a:cxn>
                <a:cxn ang="0">
                  <a:pos x="102" y="143"/>
                </a:cxn>
                <a:cxn ang="0">
                  <a:pos x="102" y="137"/>
                </a:cxn>
              </a:cxnLst>
              <a:rect l="0" t="0" r="r" b="b"/>
              <a:pathLst>
                <a:path w="102" h="143">
                  <a:moveTo>
                    <a:pt x="102" y="137"/>
                  </a:moveTo>
                  <a:lnTo>
                    <a:pt x="78" y="137"/>
                  </a:lnTo>
                  <a:lnTo>
                    <a:pt x="72" y="131"/>
                  </a:lnTo>
                  <a:lnTo>
                    <a:pt x="72" y="119"/>
                  </a:lnTo>
                  <a:lnTo>
                    <a:pt x="72" y="18"/>
                  </a:lnTo>
                  <a:lnTo>
                    <a:pt x="78" y="12"/>
                  </a:lnTo>
                  <a:lnTo>
                    <a:pt x="84" y="6"/>
                  </a:lnTo>
                  <a:lnTo>
                    <a:pt x="102" y="6"/>
                  </a:lnTo>
                  <a:lnTo>
                    <a:pt x="102" y="0"/>
                  </a:lnTo>
                  <a:lnTo>
                    <a:pt x="0" y="0"/>
                  </a:lnTo>
                  <a:lnTo>
                    <a:pt x="0" y="6"/>
                  </a:lnTo>
                  <a:lnTo>
                    <a:pt x="18" y="6"/>
                  </a:lnTo>
                  <a:lnTo>
                    <a:pt x="24" y="18"/>
                  </a:lnTo>
                  <a:lnTo>
                    <a:pt x="24" y="119"/>
                  </a:lnTo>
                  <a:lnTo>
                    <a:pt x="24" y="131"/>
                  </a:lnTo>
                  <a:lnTo>
                    <a:pt x="18"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60" name="Freeform 180"/>
            <p:cNvSpPr>
              <a:spLocks/>
            </p:cNvSpPr>
            <p:nvPr/>
          </p:nvSpPr>
          <p:spPr bwMode="auto">
            <a:xfrm>
              <a:off x="3531" y="2170"/>
              <a:ext cx="216" cy="169"/>
            </a:xfrm>
            <a:custGeom>
              <a:avLst/>
              <a:gdLst/>
              <a:ahLst/>
              <a:cxnLst>
                <a:cxn ang="0">
                  <a:pos x="203" y="0"/>
                </a:cxn>
                <a:cxn ang="0">
                  <a:pos x="137" y="0"/>
                </a:cxn>
                <a:cxn ang="0">
                  <a:pos x="137" y="6"/>
                </a:cxn>
                <a:cxn ang="0">
                  <a:pos x="155" y="6"/>
                </a:cxn>
                <a:cxn ang="0">
                  <a:pos x="161" y="12"/>
                </a:cxn>
                <a:cxn ang="0">
                  <a:pos x="161" y="24"/>
                </a:cxn>
                <a:cxn ang="0">
                  <a:pos x="155" y="30"/>
                </a:cxn>
                <a:cxn ang="0">
                  <a:pos x="119" y="102"/>
                </a:cxn>
                <a:cxn ang="0">
                  <a:pos x="83" y="30"/>
                </a:cxn>
                <a:cxn ang="0">
                  <a:pos x="77" y="24"/>
                </a:cxn>
                <a:cxn ang="0">
                  <a:pos x="71" y="12"/>
                </a:cxn>
                <a:cxn ang="0">
                  <a:pos x="77" y="6"/>
                </a:cxn>
                <a:cxn ang="0">
                  <a:pos x="95" y="6"/>
                </a:cxn>
                <a:cxn ang="0">
                  <a:pos x="95" y="0"/>
                </a:cxn>
                <a:cxn ang="0">
                  <a:pos x="0" y="0"/>
                </a:cxn>
                <a:cxn ang="0">
                  <a:pos x="0" y="6"/>
                </a:cxn>
                <a:cxn ang="0">
                  <a:pos x="12" y="6"/>
                </a:cxn>
                <a:cxn ang="0">
                  <a:pos x="23" y="18"/>
                </a:cxn>
                <a:cxn ang="0">
                  <a:pos x="101" y="150"/>
                </a:cxn>
                <a:cxn ang="0">
                  <a:pos x="107" y="150"/>
                </a:cxn>
                <a:cxn ang="0">
                  <a:pos x="173" y="24"/>
                </a:cxn>
                <a:cxn ang="0">
                  <a:pos x="185" y="12"/>
                </a:cxn>
                <a:cxn ang="0">
                  <a:pos x="203" y="6"/>
                </a:cxn>
                <a:cxn ang="0">
                  <a:pos x="203" y="0"/>
                </a:cxn>
              </a:cxnLst>
              <a:rect l="0" t="0" r="r" b="b"/>
              <a:pathLst>
                <a:path w="203" h="150">
                  <a:moveTo>
                    <a:pt x="203" y="0"/>
                  </a:moveTo>
                  <a:lnTo>
                    <a:pt x="137" y="0"/>
                  </a:lnTo>
                  <a:lnTo>
                    <a:pt x="137" y="6"/>
                  </a:lnTo>
                  <a:lnTo>
                    <a:pt x="155" y="6"/>
                  </a:lnTo>
                  <a:lnTo>
                    <a:pt x="161" y="12"/>
                  </a:lnTo>
                  <a:lnTo>
                    <a:pt x="161" y="24"/>
                  </a:lnTo>
                  <a:lnTo>
                    <a:pt x="155" y="30"/>
                  </a:lnTo>
                  <a:lnTo>
                    <a:pt x="119" y="102"/>
                  </a:lnTo>
                  <a:lnTo>
                    <a:pt x="83" y="30"/>
                  </a:lnTo>
                  <a:lnTo>
                    <a:pt x="77" y="24"/>
                  </a:lnTo>
                  <a:lnTo>
                    <a:pt x="71" y="12"/>
                  </a:lnTo>
                  <a:lnTo>
                    <a:pt x="77" y="6"/>
                  </a:lnTo>
                  <a:lnTo>
                    <a:pt x="95" y="6"/>
                  </a:lnTo>
                  <a:lnTo>
                    <a:pt x="95" y="0"/>
                  </a:lnTo>
                  <a:lnTo>
                    <a:pt x="0" y="0"/>
                  </a:lnTo>
                  <a:lnTo>
                    <a:pt x="0" y="6"/>
                  </a:lnTo>
                  <a:lnTo>
                    <a:pt x="12" y="6"/>
                  </a:lnTo>
                  <a:lnTo>
                    <a:pt x="23" y="18"/>
                  </a:lnTo>
                  <a:lnTo>
                    <a:pt x="101" y="150"/>
                  </a:lnTo>
                  <a:lnTo>
                    <a:pt x="107" y="150"/>
                  </a:lnTo>
                  <a:lnTo>
                    <a:pt x="173" y="24"/>
                  </a:lnTo>
                  <a:lnTo>
                    <a:pt x="185" y="12"/>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61" name="Freeform 181"/>
            <p:cNvSpPr>
              <a:spLocks/>
            </p:cNvSpPr>
            <p:nvPr/>
          </p:nvSpPr>
          <p:spPr bwMode="auto">
            <a:xfrm>
              <a:off x="3722" y="1167"/>
              <a:ext cx="600" cy="1"/>
            </a:xfrm>
            <a:custGeom>
              <a:avLst/>
              <a:gdLst/>
              <a:ahLst/>
              <a:cxnLst>
                <a:cxn ang="0">
                  <a:pos x="0" y="0"/>
                </a:cxn>
                <a:cxn ang="0">
                  <a:pos x="562" y="0"/>
                </a:cxn>
                <a:cxn ang="0">
                  <a:pos x="0" y="0"/>
                </a:cxn>
                <a:cxn ang="0">
                  <a:pos x="0" y="0"/>
                </a:cxn>
              </a:cxnLst>
              <a:rect l="0" t="0" r="r" b="b"/>
              <a:pathLst>
                <a:path w="562">
                  <a:moveTo>
                    <a:pt x="0" y="0"/>
                  </a:moveTo>
                  <a:lnTo>
                    <a:pt x="562"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62" name="Freeform 182"/>
            <p:cNvSpPr>
              <a:spLocks/>
            </p:cNvSpPr>
            <p:nvPr/>
          </p:nvSpPr>
          <p:spPr bwMode="auto">
            <a:xfrm>
              <a:off x="4277" y="1119"/>
              <a:ext cx="243" cy="94"/>
            </a:xfrm>
            <a:custGeom>
              <a:avLst/>
              <a:gdLst/>
              <a:ahLst/>
              <a:cxnLst>
                <a:cxn ang="0">
                  <a:pos x="0" y="83"/>
                </a:cxn>
                <a:cxn ang="0">
                  <a:pos x="228" y="42"/>
                </a:cxn>
                <a:cxn ang="0">
                  <a:pos x="0" y="0"/>
                </a:cxn>
                <a:cxn ang="0">
                  <a:pos x="0" y="83"/>
                </a:cxn>
                <a:cxn ang="0">
                  <a:pos x="0" y="83"/>
                </a:cxn>
              </a:cxnLst>
              <a:rect l="0" t="0" r="r" b="b"/>
              <a:pathLst>
                <a:path w="228" h="83">
                  <a:moveTo>
                    <a:pt x="0" y="83"/>
                  </a:moveTo>
                  <a:lnTo>
                    <a:pt x="228" y="42"/>
                  </a:lnTo>
                  <a:lnTo>
                    <a:pt x="0" y="0"/>
                  </a:lnTo>
                  <a:lnTo>
                    <a:pt x="0" y="83"/>
                  </a:lnTo>
                  <a:lnTo>
                    <a:pt x="0" y="83"/>
                  </a:lnTo>
                  <a:close/>
                </a:path>
              </a:pathLst>
            </a:custGeom>
            <a:solidFill>
              <a:srgbClr val="006666"/>
            </a:solidFill>
            <a:ln w="9525">
              <a:solidFill>
                <a:srgbClr val="006666"/>
              </a:solidFill>
              <a:round/>
              <a:headEnd/>
              <a:tailEnd/>
            </a:ln>
          </p:spPr>
          <p:txBody>
            <a:bodyPr/>
            <a:lstStyle/>
            <a:p>
              <a:endParaRPr lang="en-US" sz="2000"/>
            </a:p>
          </p:txBody>
        </p:sp>
        <p:sp>
          <p:nvSpPr>
            <p:cNvPr id="63" name="Freeform 183"/>
            <p:cNvSpPr>
              <a:spLocks/>
            </p:cNvSpPr>
            <p:nvPr/>
          </p:nvSpPr>
          <p:spPr bwMode="auto">
            <a:xfrm>
              <a:off x="3518" y="1530"/>
              <a:ext cx="159" cy="122"/>
            </a:xfrm>
            <a:custGeom>
              <a:avLst/>
              <a:gdLst/>
              <a:ahLst/>
              <a:cxnLst>
                <a:cxn ang="0">
                  <a:pos x="83" y="48"/>
                </a:cxn>
                <a:cxn ang="0">
                  <a:pos x="149" y="48"/>
                </a:cxn>
                <a:cxn ang="0">
                  <a:pos x="149" y="60"/>
                </a:cxn>
                <a:cxn ang="0">
                  <a:pos x="83" y="60"/>
                </a:cxn>
                <a:cxn ang="0">
                  <a:pos x="83" y="108"/>
                </a:cxn>
                <a:cxn ang="0">
                  <a:pos x="65" y="108"/>
                </a:cxn>
                <a:cxn ang="0">
                  <a:pos x="65" y="60"/>
                </a:cxn>
                <a:cxn ang="0">
                  <a:pos x="0" y="60"/>
                </a:cxn>
                <a:cxn ang="0">
                  <a:pos x="0" y="48"/>
                </a:cxn>
                <a:cxn ang="0">
                  <a:pos x="65" y="48"/>
                </a:cxn>
                <a:cxn ang="0">
                  <a:pos x="65" y="0"/>
                </a:cxn>
                <a:cxn ang="0">
                  <a:pos x="83" y="0"/>
                </a:cxn>
                <a:cxn ang="0">
                  <a:pos x="83" y="48"/>
                </a:cxn>
              </a:cxnLst>
              <a:rect l="0" t="0" r="r" b="b"/>
              <a:pathLst>
                <a:path w="149" h="108">
                  <a:moveTo>
                    <a:pt x="83" y="48"/>
                  </a:moveTo>
                  <a:lnTo>
                    <a:pt x="149" y="48"/>
                  </a:lnTo>
                  <a:lnTo>
                    <a:pt x="149" y="60"/>
                  </a:lnTo>
                  <a:lnTo>
                    <a:pt x="83" y="60"/>
                  </a:lnTo>
                  <a:lnTo>
                    <a:pt x="83" y="108"/>
                  </a:lnTo>
                  <a:lnTo>
                    <a:pt x="65" y="108"/>
                  </a:lnTo>
                  <a:lnTo>
                    <a:pt x="65" y="60"/>
                  </a:lnTo>
                  <a:lnTo>
                    <a:pt x="0" y="60"/>
                  </a:lnTo>
                  <a:lnTo>
                    <a:pt x="0" y="48"/>
                  </a:lnTo>
                  <a:lnTo>
                    <a:pt x="65" y="48"/>
                  </a:lnTo>
                  <a:lnTo>
                    <a:pt x="65" y="0"/>
                  </a:lnTo>
                  <a:lnTo>
                    <a:pt x="83" y="0"/>
                  </a:lnTo>
                  <a:lnTo>
                    <a:pt x="83" y="48"/>
                  </a:lnTo>
                  <a:close/>
                </a:path>
              </a:pathLst>
            </a:custGeom>
            <a:solidFill>
              <a:srgbClr val="000000"/>
            </a:solidFill>
            <a:ln w="9525">
              <a:solidFill>
                <a:schemeClr val="tx1"/>
              </a:solidFill>
              <a:round/>
              <a:headEnd/>
              <a:tailEnd/>
            </a:ln>
          </p:spPr>
          <p:txBody>
            <a:bodyPr/>
            <a:lstStyle/>
            <a:p>
              <a:endParaRPr lang="en-US" sz="2000"/>
            </a:p>
          </p:txBody>
        </p:sp>
        <p:sp>
          <p:nvSpPr>
            <p:cNvPr id="64" name="Rectangle 184"/>
            <p:cNvSpPr>
              <a:spLocks noChangeArrowheads="1"/>
            </p:cNvSpPr>
            <p:nvPr/>
          </p:nvSpPr>
          <p:spPr bwMode="auto">
            <a:xfrm>
              <a:off x="3524" y="2925"/>
              <a:ext cx="159" cy="13"/>
            </a:xfrm>
            <a:prstGeom prst="rect">
              <a:avLst/>
            </a:prstGeom>
            <a:solidFill>
              <a:srgbClr val="000000"/>
            </a:solidFill>
            <a:ln w="9525">
              <a:solidFill>
                <a:schemeClr val="tx1"/>
              </a:solidFill>
              <a:miter lim="800000"/>
              <a:headEnd/>
              <a:tailEnd/>
            </a:ln>
          </p:spPr>
          <p:txBody>
            <a:bodyPr/>
            <a:lstStyle/>
            <a:p>
              <a:endParaRPr lang="en-US" sz="2000"/>
            </a:p>
          </p:txBody>
        </p:sp>
        <p:sp>
          <p:nvSpPr>
            <p:cNvPr id="65" name="Freeform 185"/>
            <p:cNvSpPr>
              <a:spLocks/>
            </p:cNvSpPr>
            <p:nvPr/>
          </p:nvSpPr>
          <p:spPr bwMode="auto">
            <a:xfrm>
              <a:off x="3670" y="1348"/>
              <a:ext cx="952" cy="2"/>
            </a:xfrm>
            <a:custGeom>
              <a:avLst/>
              <a:gdLst/>
              <a:ahLst/>
              <a:cxnLst>
                <a:cxn ang="0">
                  <a:pos x="0" y="0"/>
                </a:cxn>
                <a:cxn ang="0">
                  <a:pos x="891" y="0"/>
                </a:cxn>
                <a:cxn ang="0">
                  <a:pos x="0" y="0"/>
                </a:cxn>
                <a:cxn ang="0">
                  <a:pos x="0" y="0"/>
                </a:cxn>
              </a:cxnLst>
              <a:rect l="0" t="0" r="r" b="b"/>
              <a:pathLst>
                <a:path w="891">
                  <a:moveTo>
                    <a:pt x="0" y="0"/>
                  </a:moveTo>
                  <a:lnTo>
                    <a:pt x="891"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6" name="Freeform 186"/>
            <p:cNvSpPr>
              <a:spLocks noEditPoints="1"/>
            </p:cNvSpPr>
            <p:nvPr/>
          </p:nvSpPr>
          <p:spPr bwMode="auto">
            <a:xfrm>
              <a:off x="4622" y="1348"/>
              <a:ext cx="1" cy="1779"/>
            </a:xfrm>
            <a:custGeom>
              <a:avLst/>
              <a:gdLst/>
              <a:ahLst/>
              <a:cxnLst>
                <a:cxn ang="0">
                  <a:pos x="0" y="0"/>
                </a:cxn>
                <a:cxn ang="0">
                  <a:pos x="0" y="1576"/>
                </a:cxn>
                <a:cxn ang="0">
                  <a:pos x="0" y="0"/>
                </a:cxn>
                <a:cxn ang="0">
                  <a:pos x="0" y="0"/>
                </a:cxn>
                <a:cxn ang="0">
                  <a:pos x="0" y="0"/>
                </a:cxn>
                <a:cxn ang="0">
                  <a:pos x="0" y="0"/>
                </a:cxn>
                <a:cxn ang="0">
                  <a:pos x="0" y="0"/>
                </a:cxn>
              </a:cxnLst>
              <a:rect l="0" t="0" r="r" b="b"/>
              <a:pathLst>
                <a:path h="1576">
                  <a:moveTo>
                    <a:pt x="0" y="0"/>
                  </a:moveTo>
                  <a:lnTo>
                    <a:pt x="0" y="157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7" name="Freeform 187"/>
            <p:cNvSpPr>
              <a:spLocks noEditPoints="1"/>
            </p:cNvSpPr>
            <p:nvPr/>
          </p:nvSpPr>
          <p:spPr bwMode="auto">
            <a:xfrm>
              <a:off x="3670" y="3127"/>
              <a:ext cx="952" cy="1"/>
            </a:xfrm>
            <a:custGeom>
              <a:avLst/>
              <a:gdLst/>
              <a:ahLst/>
              <a:cxnLst>
                <a:cxn ang="0">
                  <a:pos x="891" y="0"/>
                </a:cxn>
                <a:cxn ang="0">
                  <a:pos x="0" y="0"/>
                </a:cxn>
                <a:cxn ang="0">
                  <a:pos x="891" y="0"/>
                </a:cxn>
                <a:cxn ang="0">
                  <a:pos x="891" y="0"/>
                </a:cxn>
                <a:cxn ang="0">
                  <a:pos x="891" y="0"/>
                </a:cxn>
                <a:cxn ang="0">
                  <a:pos x="891" y="0"/>
                </a:cxn>
                <a:cxn ang="0">
                  <a:pos x="891" y="0"/>
                </a:cxn>
              </a:cxnLst>
              <a:rect l="0" t="0" r="r" b="b"/>
              <a:pathLst>
                <a:path w="891">
                  <a:moveTo>
                    <a:pt x="891" y="0"/>
                  </a:moveTo>
                  <a:lnTo>
                    <a:pt x="0" y="0"/>
                  </a:lnTo>
                  <a:lnTo>
                    <a:pt x="891" y="0"/>
                  </a:lnTo>
                  <a:lnTo>
                    <a:pt x="891" y="0"/>
                  </a:lnTo>
                  <a:close/>
                  <a:moveTo>
                    <a:pt x="891" y="0"/>
                  </a:moveTo>
                  <a:lnTo>
                    <a:pt x="891" y="0"/>
                  </a:lnTo>
                  <a:lnTo>
                    <a:pt x="891" y="0"/>
                  </a:lnTo>
                  <a:close/>
                </a:path>
              </a:pathLst>
            </a:custGeom>
            <a:solidFill>
              <a:srgbClr val="000000"/>
            </a:solidFill>
            <a:ln w="9525">
              <a:solidFill>
                <a:schemeClr val="tx1"/>
              </a:solidFill>
              <a:round/>
              <a:headEnd/>
              <a:tailEnd/>
            </a:ln>
          </p:spPr>
          <p:txBody>
            <a:bodyPr/>
            <a:lstStyle/>
            <a:p>
              <a:endParaRPr lang="en-US" sz="2000"/>
            </a:p>
          </p:txBody>
        </p:sp>
        <p:sp>
          <p:nvSpPr>
            <p:cNvPr id="68" name="Freeform 188"/>
            <p:cNvSpPr>
              <a:spLocks/>
            </p:cNvSpPr>
            <p:nvPr/>
          </p:nvSpPr>
          <p:spPr bwMode="auto">
            <a:xfrm>
              <a:off x="3524" y="1294"/>
              <a:ext cx="146" cy="109"/>
            </a:xfrm>
            <a:custGeom>
              <a:avLst/>
              <a:gdLst/>
              <a:ahLst/>
              <a:cxnLst>
                <a:cxn ang="0">
                  <a:pos x="65" y="96"/>
                </a:cxn>
                <a:cxn ang="0">
                  <a:pos x="41" y="90"/>
                </a:cxn>
                <a:cxn ang="0">
                  <a:pos x="18" y="84"/>
                </a:cxn>
                <a:cxn ang="0">
                  <a:pos x="6" y="66"/>
                </a:cxn>
                <a:cxn ang="0">
                  <a:pos x="0" y="48"/>
                </a:cxn>
                <a:cxn ang="0">
                  <a:pos x="6" y="30"/>
                </a:cxn>
                <a:cxn ang="0">
                  <a:pos x="18" y="18"/>
                </a:cxn>
                <a:cxn ang="0">
                  <a:pos x="41" y="6"/>
                </a:cxn>
                <a:cxn ang="0">
                  <a:pos x="65" y="0"/>
                </a:cxn>
                <a:cxn ang="0">
                  <a:pos x="95" y="6"/>
                </a:cxn>
                <a:cxn ang="0">
                  <a:pos x="119" y="18"/>
                </a:cxn>
                <a:cxn ang="0">
                  <a:pos x="131" y="30"/>
                </a:cxn>
                <a:cxn ang="0">
                  <a:pos x="137" y="48"/>
                </a:cxn>
                <a:cxn ang="0">
                  <a:pos x="131" y="66"/>
                </a:cxn>
                <a:cxn ang="0">
                  <a:pos x="119" y="84"/>
                </a:cxn>
                <a:cxn ang="0">
                  <a:pos x="95" y="90"/>
                </a:cxn>
                <a:cxn ang="0">
                  <a:pos x="65" y="96"/>
                </a:cxn>
                <a:cxn ang="0">
                  <a:pos x="65" y="96"/>
                </a:cxn>
              </a:cxnLst>
              <a:rect l="0" t="0" r="r" b="b"/>
              <a:pathLst>
                <a:path w="137" h="96">
                  <a:moveTo>
                    <a:pt x="65" y="96"/>
                  </a:moveTo>
                  <a:lnTo>
                    <a:pt x="41" y="90"/>
                  </a:lnTo>
                  <a:lnTo>
                    <a:pt x="18" y="84"/>
                  </a:lnTo>
                  <a:lnTo>
                    <a:pt x="6" y="66"/>
                  </a:lnTo>
                  <a:lnTo>
                    <a:pt x="0" y="48"/>
                  </a:lnTo>
                  <a:lnTo>
                    <a:pt x="6" y="30"/>
                  </a:lnTo>
                  <a:lnTo>
                    <a:pt x="18" y="18"/>
                  </a:lnTo>
                  <a:lnTo>
                    <a:pt x="41" y="6"/>
                  </a:lnTo>
                  <a:lnTo>
                    <a:pt x="65" y="0"/>
                  </a:lnTo>
                  <a:lnTo>
                    <a:pt x="95" y="6"/>
                  </a:lnTo>
                  <a:lnTo>
                    <a:pt x="119" y="18"/>
                  </a:lnTo>
                  <a:lnTo>
                    <a:pt x="131" y="30"/>
                  </a:lnTo>
                  <a:lnTo>
                    <a:pt x="137" y="48"/>
                  </a:lnTo>
                  <a:lnTo>
                    <a:pt x="131" y="66"/>
                  </a:lnTo>
                  <a:lnTo>
                    <a:pt x="119" y="84"/>
                  </a:lnTo>
                  <a:lnTo>
                    <a:pt x="95" y="90"/>
                  </a:lnTo>
                  <a:lnTo>
                    <a:pt x="65" y="96"/>
                  </a:lnTo>
                  <a:lnTo>
                    <a:pt x="65" y="96"/>
                  </a:lnTo>
                  <a:close/>
                </a:path>
              </a:pathLst>
            </a:custGeom>
            <a:solidFill>
              <a:srgbClr val="FFFFFF"/>
            </a:solidFill>
            <a:ln w="9525">
              <a:solidFill>
                <a:schemeClr val="tx1"/>
              </a:solidFill>
              <a:round/>
              <a:headEnd/>
              <a:tailEnd/>
            </a:ln>
          </p:spPr>
          <p:txBody>
            <a:bodyPr/>
            <a:lstStyle/>
            <a:p>
              <a:endParaRPr lang="en-US" sz="2000"/>
            </a:p>
          </p:txBody>
        </p:sp>
        <p:sp>
          <p:nvSpPr>
            <p:cNvPr id="69" name="Freeform 189"/>
            <p:cNvSpPr>
              <a:spLocks/>
            </p:cNvSpPr>
            <p:nvPr/>
          </p:nvSpPr>
          <p:spPr bwMode="auto">
            <a:xfrm>
              <a:off x="3524" y="1348"/>
              <a:ext cx="69" cy="55"/>
            </a:xfrm>
            <a:custGeom>
              <a:avLst/>
              <a:gdLst/>
              <a:ahLst/>
              <a:cxnLst>
                <a:cxn ang="0">
                  <a:pos x="65" y="48"/>
                </a:cxn>
                <a:cxn ang="0">
                  <a:pos x="41" y="42"/>
                </a:cxn>
                <a:cxn ang="0">
                  <a:pos x="18" y="36"/>
                </a:cxn>
                <a:cxn ang="0">
                  <a:pos x="6" y="18"/>
                </a:cxn>
                <a:cxn ang="0">
                  <a:pos x="0" y="0"/>
                </a:cxn>
                <a:cxn ang="0">
                  <a:pos x="0" y="0"/>
                </a:cxn>
                <a:cxn ang="0">
                  <a:pos x="6" y="18"/>
                </a:cxn>
                <a:cxn ang="0">
                  <a:pos x="18" y="36"/>
                </a:cxn>
                <a:cxn ang="0">
                  <a:pos x="41" y="42"/>
                </a:cxn>
                <a:cxn ang="0">
                  <a:pos x="65" y="48"/>
                </a:cxn>
                <a:cxn ang="0">
                  <a:pos x="65" y="48"/>
                </a:cxn>
              </a:cxnLst>
              <a:rect l="0" t="0" r="r" b="b"/>
              <a:pathLst>
                <a:path w="65" h="48">
                  <a:moveTo>
                    <a:pt x="65" y="48"/>
                  </a:moveTo>
                  <a:lnTo>
                    <a:pt x="41" y="42"/>
                  </a:lnTo>
                  <a:lnTo>
                    <a:pt x="18" y="36"/>
                  </a:lnTo>
                  <a:lnTo>
                    <a:pt x="6" y="18"/>
                  </a:lnTo>
                  <a:lnTo>
                    <a:pt x="0" y="0"/>
                  </a:lnTo>
                  <a:lnTo>
                    <a:pt x="0" y="0"/>
                  </a:lnTo>
                  <a:lnTo>
                    <a:pt x="6" y="18"/>
                  </a:lnTo>
                  <a:lnTo>
                    <a:pt x="18" y="36"/>
                  </a:lnTo>
                  <a:lnTo>
                    <a:pt x="41" y="42"/>
                  </a:lnTo>
                  <a:lnTo>
                    <a:pt x="65" y="48"/>
                  </a:lnTo>
                  <a:lnTo>
                    <a:pt x="65" y="48"/>
                  </a:lnTo>
                  <a:close/>
                </a:path>
              </a:pathLst>
            </a:custGeom>
            <a:solidFill>
              <a:srgbClr val="000000"/>
            </a:solidFill>
            <a:ln w="9525">
              <a:solidFill>
                <a:schemeClr val="tx1"/>
              </a:solidFill>
              <a:round/>
              <a:headEnd/>
              <a:tailEnd/>
            </a:ln>
          </p:spPr>
          <p:txBody>
            <a:bodyPr/>
            <a:lstStyle/>
            <a:p>
              <a:endParaRPr lang="en-US" sz="2000"/>
            </a:p>
          </p:txBody>
        </p:sp>
        <p:sp>
          <p:nvSpPr>
            <p:cNvPr id="70" name="Freeform 190"/>
            <p:cNvSpPr>
              <a:spLocks noEditPoints="1"/>
            </p:cNvSpPr>
            <p:nvPr/>
          </p:nvSpPr>
          <p:spPr bwMode="auto">
            <a:xfrm>
              <a:off x="3524" y="1294"/>
              <a:ext cx="69" cy="54"/>
            </a:xfrm>
            <a:custGeom>
              <a:avLst/>
              <a:gdLst/>
              <a:ahLst/>
              <a:cxnLst>
                <a:cxn ang="0">
                  <a:pos x="0" y="48"/>
                </a:cxn>
                <a:cxn ang="0">
                  <a:pos x="6" y="30"/>
                </a:cxn>
                <a:cxn ang="0">
                  <a:pos x="18" y="18"/>
                </a:cxn>
                <a:cxn ang="0">
                  <a:pos x="41" y="6"/>
                </a:cxn>
                <a:cxn ang="0">
                  <a:pos x="65" y="0"/>
                </a:cxn>
                <a:cxn ang="0">
                  <a:pos x="65" y="0"/>
                </a:cxn>
                <a:cxn ang="0">
                  <a:pos x="41" y="6"/>
                </a:cxn>
                <a:cxn ang="0">
                  <a:pos x="18" y="18"/>
                </a:cxn>
                <a:cxn ang="0">
                  <a:pos x="6" y="30"/>
                </a:cxn>
                <a:cxn ang="0">
                  <a:pos x="0" y="48"/>
                </a:cxn>
                <a:cxn ang="0">
                  <a:pos x="0" y="48"/>
                </a:cxn>
                <a:cxn ang="0">
                  <a:pos x="0" y="48"/>
                </a:cxn>
                <a:cxn ang="0">
                  <a:pos x="0" y="48"/>
                </a:cxn>
                <a:cxn ang="0">
                  <a:pos x="0" y="48"/>
                </a:cxn>
              </a:cxnLst>
              <a:rect l="0" t="0" r="r" b="b"/>
              <a:pathLst>
                <a:path w="65" h="48">
                  <a:moveTo>
                    <a:pt x="0" y="48"/>
                  </a:moveTo>
                  <a:lnTo>
                    <a:pt x="6" y="30"/>
                  </a:lnTo>
                  <a:lnTo>
                    <a:pt x="18" y="18"/>
                  </a:lnTo>
                  <a:lnTo>
                    <a:pt x="41" y="6"/>
                  </a:lnTo>
                  <a:lnTo>
                    <a:pt x="65" y="0"/>
                  </a:lnTo>
                  <a:lnTo>
                    <a:pt x="65" y="0"/>
                  </a:lnTo>
                  <a:lnTo>
                    <a:pt x="41" y="6"/>
                  </a:lnTo>
                  <a:lnTo>
                    <a:pt x="18" y="18"/>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71" name="Freeform 191"/>
            <p:cNvSpPr>
              <a:spLocks noEditPoints="1"/>
            </p:cNvSpPr>
            <p:nvPr/>
          </p:nvSpPr>
          <p:spPr bwMode="auto">
            <a:xfrm>
              <a:off x="3593" y="1294"/>
              <a:ext cx="77" cy="54"/>
            </a:xfrm>
            <a:custGeom>
              <a:avLst/>
              <a:gdLst/>
              <a:ahLst/>
              <a:cxnLst>
                <a:cxn ang="0">
                  <a:pos x="0" y="0"/>
                </a:cxn>
                <a:cxn ang="0">
                  <a:pos x="30" y="6"/>
                </a:cxn>
                <a:cxn ang="0">
                  <a:pos x="54" y="18"/>
                </a:cxn>
                <a:cxn ang="0">
                  <a:pos x="66" y="30"/>
                </a:cxn>
                <a:cxn ang="0">
                  <a:pos x="72" y="48"/>
                </a:cxn>
                <a:cxn ang="0">
                  <a:pos x="72" y="48"/>
                </a:cxn>
                <a:cxn ang="0">
                  <a:pos x="66" y="30"/>
                </a:cxn>
                <a:cxn ang="0">
                  <a:pos x="54" y="18"/>
                </a:cxn>
                <a:cxn ang="0">
                  <a:pos x="30" y="6"/>
                </a:cxn>
                <a:cxn ang="0">
                  <a:pos x="0" y="0"/>
                </a:cxn>
                <a:cxn ang="0">
                  <a:pos x="0" y="0"/>
                </a:cxn>
                <a:cxn ang="0">
                  <a:pos x="0" y="0"/>
                </a:cxn>
                <a:cxn ang="0">
                  <a:pos x="0" y="0"/>
                </a:cxn>
                <a:cxn ang="0">
                  <a:pos x="0" y="0"/>
                </a:cxn>
              </a:cxnLst>
              <a:rect l="0" t="0" r="r" b="b"/>
              <a:pathLst>
                <a:path w="72" h="48">
                  <a:moveTo>
                    <a:pt x="0" y="0"/>
                  </a:moveTo>
                  <a:lnTo>
                    <a:pt x="30" y="6"/>
                  </a:lnTo>
                  <a:lnTo>
                    <a:pt x="54" y="18"/>
                  </a:lnTo>
                  <a:lnTo>
                    <a:pt x="66" y="30"/>
                  </a:lnTo>
                  <a:lnTo>
                    <a:pt x="72" y="48"/>
                  </a:lnTo>
                  <a:lnTo>
                    <a:pt x="72" y="48"/>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2" name="Freeform 192"/>
            <p:cNvSpPr>
              <a:spLocks noEditPoints="1"/>
            </p:cNvSpPr>
            <p:nvPr/>
          </p:nvSpPr>
          <p:spPr bwMode="auto">
            <a:xfrm>
              <a:off x="3593" y="1348"/>
              <a:ext cx="77" cy="55"/>
            </a:xfrm>
            <a:custGeom>
              <a:avLst/>
              <a:gdLst/>
              <a:ahLst/>
              <a:cxnLst>
                <a:cxn ang="0">
                  <a:pos x="72" y="0"/>
                </a:cxn>
                <a:cxn ang="0">
                  <a:pos x="66" y="18"/>
                </a:cxn>
                <a:cxn ang="0">
                  <a:pos x="54" y="36"/>
                </a:cxn>
                <a:cxn ang="0">
                  <a:pos x="30" y="42"/>
                </a:cxn>
                <a:cxn ang="0">
                  <a:pos x="0" y="48"/>
                </a:cxn>
                <a:cxn ang="0">
                  <a:pos x="0" y="48"/>
                </a:cxn>
                <a:cxn ang="0">
                  <a:pos x="30" y="42"/>
                </a:cxn>
                <a:cxn ang="0">
                  <a:pos x="54" y="36"/>
                </a:cxn>
                <a:cxn ang="0">
                  <a:pos x="66" y="18"/>
                </a:cxn>
                <a:cxn ang="0">
                  <a:pos x="72" y="0"/>
                </a:cxn>
                <a:cxn ang="0">
                  <a:pos x="72" y="0"/>
                </a:cxn>
                <a:cxn ang="0">
                  <a:pos x="72" y="0"/>
                </a:cxn>
                <a:cxn ang="0">
                  <a:pos x="72" y="0"/>
                </a:cxn>
                <a:cxn ang="0">
                  <a:pos x="72" y="0"/>
                </a:cxn>
              </a:cxnLst>
              <a:rect l="0" t="0" r="r" b="b"/>
              <a:pathLst>
                <a:path w="72" h="48">
                  <a:moveTo>
                    <a:pt x="72" y="0"/>
                  </a:moveTo>
                  <a:lnTo>
                    <a:pt x="66" y="18"/>
                  </a:lnTo>
                  <a:lnTo>
                    <a:pt x="54" y="36"/>
                  </a:lnTo>
                  <a:lnTo>
                    <a:pt x="30" y="42"/>
                  </a:lnTo>
                  <a:lnTo>
                    <a:pt x="0" y="48"/>
                  </a:lnTo>
                  <a:lnTo>
                    <a:pt x="0" y="48"/>
                  </a:lnTo>
                  <a:lnTo>
                    <a:pt x="30" y="42"/>
                  </a:lnTo>
                  <a:lnTo>
                    <a:pt x="54" y="36"/>
                  </a:lnTo>
                  <a:lnTo>
                    <a:pt x="66" y="18"/>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3" name="Freeform 193"/>
            <p:cNvSpPr>
              <a:spLocks/>
            </p:cNvSpPr>
            <p:nvPr/>
          </p:nvSpPr>
          <p:spPr bwMode="auto">
            <a:xfrm>
              <a:off x="3593" y="1403"/>
              <a:ext cx="2"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4" name="Freeform 194"/>
            <p:cNvSpPr>
              <a:spLocks/>
            </p:cNvSpPr>
            <p:nvPr/>
          </p:nvSpPr>
          <p:spPr bwMode="auto">
            <a:xfrm>
              <a:off x="3531" y="3067"/>
              <a:ext cx="146" cy="114"/>
            </a:xfrm>
            <a:custGeom>
              <a:avLst/>
              <a:gdLst/>
              <a:ahLst/>
              <a:cxnLst>
                <a:cxn ang="0">
                  <a:pos x="65" y="101"/>
                </a:cxn>
                <a:cxn ang="0">
                  <a:pos x="41" y="95"/>
                </a:cxn>
                <a:cxn ang="0">
                  <a:pos x="18" y="83"/>
                </a:cxn>
                <a:cxn ang="0">
                  <a:pos x="6" y="71"/>
                </a:cxn>
                <a:cxn ang="0">
                  <a:pos x="0" y="47"/>
                </a:cxn>
                <a:cxn ang="0">
                  <a:pos x="6" y="30"/>
                </a:cxn>
                <a:cxn ang="0">
                  <a:pos x="18" y="18"/>
                </a:cxn>
                <a:cxn ang="0">
                  <a:pos x="41" y="6"/>
                </a:cxn>
                <a:cxn ang="0">
                  <a:pos x="65" y="0"/>
                </a:cxn>
                <a:cxn ang="0">
                  <a:pos x="95" y="6"/>
                </a:cxn>
                <a:cxn ang="0">
                  <a:pos x="119" y="18"/>
                </a:cxn>
                <a:cxn ang="0">
                  <a:pos x="131" y="30"/>
                </a:cxn>
                <a:cxn ang="0">
                  <a:pos x="137" y="47"/>
                </a:cxn>
                <a:cxn ang="0">
                  <a:pos x="131" y="71"/>
                </a:cxn>
                <a:cxn ang="0">
                  <a:pos x="119" y="83"/>
                </a:cxn>
                <a:cxn ang="0">
                  <a:pos x="95" y="95"/>
                </a:cxn>
                <a:cxn ang="0">
                  <a:pos x="65" y="101"/>
                </a:cxn>
                <a:cxn ang="0">
                  <a:pos x="65" y="101"/>
                </a:cxn>
              </a:cxnLst>
              <a:rect l="0" t="0" r="r" b="b"/>
              <a:pathLst>
                <a:path w="137" h="101">
                  <a:moveTo>
                    <a:pt x="65" y="101"/>
                  </a:moveTo>
                  <a:lnTo>
                    <a:pt x="41" y="95"/>
                  </a:lnTo>
                  <a:lnTo>
                    <a:pt x="18" y="83"/>
                  </a:lnTo>
                  <a:lnTo>
                    <a:pt x="6" y="71"/>
                  </a:lnTo>
                  <a:lnTo>
                    <a:pt x="0" y="47"/>
                  </a:lnTo>
                  <a:lnTo>
                    <a:pt x="6" y="30"/>
                  </a:lnTo>
                  <a:lnTo>
                    <a:pt x="18" y="18"/>
                  </a:lnTo>
                  <a:lnTo>
                    <a:pt x="41" y="6"/>
                  </a:lnTo>
                  <a:lnTo>
                    <a:pt x="65" y="0"/>
                  </a:lnTo>
                  <a:lnTo>
                    <a:pt x="95" y="6"/>
                  </a:lnTo>
                  <a:lnTo>
                    <a:pt x="119" y="18"/>
                  </a:lnTo>
                  <a:lnTo>
                    <a:pt x="131" y="30"/>
                  </a:lnTo>
                  <a:lnTo>
                    <a:pt x="137" y="47"/>
                  </a:lnTo>
                  <a:lnTo>
                    <a:pt x="131" y="71"/>
                  </a:lnTo>
                  <a:lnTo>
                    <a:pt x="119" y="83"/>
                  </a:lnTo>
                  <a:lnTo>
                    <a:pt x="95" y="95"/>
                  </a:lnTo>
                  <a:lnTo>
                    <a:pt x="65" y="101"/>
                  </a:lnTo>
                  <a:lnTo>
                    <a:pt x="65" y="101"/>
                  </a:lnTo>
                  <a:close/>
                </a:path>
              </a:pathLst>
            </a:custGeom>
            <a:solidFill>
              <a:srgbClr val="FFFFFF"/>
            </a:solidFill>
            <a:ln w="9525">
              <a:solidFill>
                <a:schemeClr val="tx1"/>
              </a:solidFill>
              <a:round/>
              <a:headEnd/>
              <a:tailEnd/>
            </a:ln>
          </p:spPr>
          <p:txBody>
            <a:bodyPr/>
            <a:lstStyle/>
            <a:p>
              <a:endParaRPr lang="en-US" sz="2000"/>
            </a:p>
          </p:txBody>
        </p:sp>
        <p:sp>
          <p:nvSpPr>
            <p:cNvPr id="75" name="Freeform 195"/>
            <p:cNvSpPr>
              <a:spLocks/>
            </p:cNvSpPr>
            <p:nvPr/>
          </p:nvSpPr>
          <p:spPr bwMode="auto">
            <a:xfrm>
              <a:off x="3531" y="3120"/>
              <a:ext cx="69" cy="61"/>
            </a:xfrm>
            <a:custGeom>
              <a:avLst/>
              <a:gdLst/>
              <a:ahLst/>
              <a:cxnLst>
                <a:cxn ang="0">
                  <a:pos x="65" y="54"/>
                </a:cxn>
                <a:cxn ang="0">
                  <a:pos x="41" y="48"/>
                </a:cxn>
                <a:cxn ang="0">
                  <a:pos x="18" y="36"/>
                </a:cxn>
                <a:cxn ang="0">
                  <a:pos x="6" y="24"/>
                </a:cxn>
                <a:cxn ang="0">
                  <a:pos x="0" y="0"/>
                </a:cxn>
                <a:cxn ang="0">
                  <a:pos x="0" y="0"/>
                </a:cxn>
                <a:cxn ang="0">
                  <a:pos x="6" y="24"/>
                </a:cxn>
                <a:cxn ang="0">
                  <a:pos x="18" y="36"/>
                </a:cxn>
                <a:cxn ang="0">
                  <a:pos x="41" y="48"/>
                </a:cxn>
                <a:cxn ang="0">
                  <a:pos x="65" y="54"/>
                </a:cxn>
                <a:cxn ang="0">
                  <a:pos x="65" y="54"/>
                </a:cxn>
              </a:cxnLst>
              <a:rect l="0" t="0" r="r" b="b"/>
              <a:pathLst>
                <a:path w="65" h="54">
                  <a:moveTo>
                    <a:pt x="65" y="54"/>
                  </a:moveTo>
                  <a:lnTo>
                    <a:pt x="41" y="48"/>
                  </a:lnTo>
                  <a:lnTo>
                    <a:pt x="18" y="36"/>
                  </a:lnTo>
                  <a:lnTo>
                    <a:pt x="6" y="24"/>
                  </a:lnTo>
                  <a:lnTo>
                    <a:pt x="0" y="0"/>
                  </a:lnTo>
                  <a:lnTo>
                    <a:pt x="0" y="0"/>
                  </a:lnTo>
                  <a:lnTo>
                    <a:pt x="6" y="24"/>
                  </a:lnTo>
                  <a:lnTo>
                    <a:pt x="18" y="36"/>
                  </a:lnTo>
                  <a:lnTo>
                    <a:pt x="41" y="48"/>
                  </a:lnTo>
                  <a:lnTo>
                    <a:pt x="65" y="54"/>
                  </a:lnTo>
                  <a:lnTo>
                    <a:pt x="65" y="54"/>
                  </a:lnTo>
                  <a:close/>
                </a:path>
              </a:pathLst>
            </a:custGeom>
            <a:solidFill>
              <a:srgbClr val="000000"/>
            </a:solidFill>
            <a:ln w="9525">
              <a:solidFill>
                <a:schemeClr val="tx1"/>
              </a:solidFill>
              <a:round/>
              <a:headEnd/>
              <a:tailEnd/>
            </a:ln>
          </p:spPr>
          <p:txBody>
            <a:bodyPr/>
            <a:lstStyle/>
            <a:p>
              <a:endParaRPr lang="en-US" sz="2000"/>
            </a:p>
          </p:txBody>
        </p:sp>
        <p:sp>
          <p:nvSpPr>
            <p:cNvPr id="76" name="Freeform 196"/>
            <p:cNvSpPr>
              <a:spLocks noEditPoints="1"/>
            </p:cNvSpPr>
            <p:nvPr/>
          </p:nvSpPr>
          <p:spPr bwMode="auto">
            <a:xfrm>
              <a:off x="3531" y="3067"/>
              <a:ext cx="69" cy="53"/>
            </a:xfrm>
            <a:custGeom>
              <a:avLst/>
              <a:gdLst/>
              <a:ahLst/>
              <a:cxnLst>
                <a:cxn ang="0">
                  <a:pos x="0" y="47"/>
                </a:cxn>
                <a:cxn ang="0">
                  <a:pos x="6" y="30"/>
                </a:cxn>
                <a:cxn ang="0">
                  <a:pos x="18" y="18"/>
                </a:cxn>
                <a:cxn ang="0">
                  <a:pos x="41" y="6"/>
                </a:cxn>
                <a:cxn ang="0">
                  <a:pos x="65" y="0"/>
                </a:cxn>
                <a:cxn ang="0">
                  <a:pos x="65" y="0"/>
                </a:cxn>
                <a:cxn ang="0">
                  <a:pos x="41" y="6"/>
                </a:cxn>
                <a:cxn ang="0">
                  <a:pos x="18" y="18"/>
                </a:cxn>
                <a:cxn ang="0">
                  <a:pos x="6" y="30"/>
                </a:cxn>
                <a:cxn ang="0">
                  <a:pos x="0" y="47"/>
                </a:cxn>
                <a:cxn ang="0">
                  <a:pos x="0" y="47"/>
                </a:cxn>
                <a:cxn ang="0">
                  <a:pos x="0" y="47"/>
                </a:cxn>
                <a:cxn ang="0">
                  <a:pos x="0" y="47"/>
                </a:cxn>
                <a:cxn ang="0">
                  <a:pos x="0" y="47"/>
                </a:cxn>
              </a:cxnLst>
              <a:rect l="0" t="0" r="r" b="b"/>
              <a:pathLst>
                <a:path w="65" h="47">
                  <a:moveTo>
                    <a:pt x="0" y="47"/>
                  </a:moveTo>
                  <a:lnTo>
                    <a:pt x="6" y="30"/>
                  </a:lnTo>
                  <a:lnTo>
                    <a:pt x="18" y="18"/>
                  </a:lnTo>
                  <a:lnTo>
                    <a:pt x="41" y="6"/>
                  </a:lnTo>
                  <a:lnTo>
                    <a:pt x="65" y="0"/>
                  </a:lnTo>
                  <a:lnTo>
                    <a:pt x="65" y="0"/>
                  </a:lnTo>
                  <a:lnTo>
                    <a:pt x="41" y="6"/>
                  </a:lnTo>
                  <a:lnTo>
                    <a:pt x="18" y="18"/>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77" name="Freeform 197"/>
            <p:cNvSpPr>
              <a:spLocks noEditPoints="1"/>
            </p:cNvSpPr>
            <p:nvPr/>
          </p:nvSpPr>
          <p:spPr bwMode="auto">
            <a:xfrm>
              <a:off x="3600" y="3067"/>
              <a:ext cx="77" cy="53"/>
            </a:xfrm>
            <a:custGeom>
              <a:avLst/>
              <a:gdLst/>
              <a:ahLst/>
              <a:cxnLst>
                <a:cxn ang="0">
                  <a:pos x="0" y="0"/>
                </a:cxn>
                <a:cxn ang="0">
                  <a:pos x="30" y="6"/>
                </a:cxn>
                <a:cxn ang="0">
                  <a:pos x="54" y="18"/>
                </a:cxn>
                <a:cxn ang="0">
                  <a:pos x="66" y="30"/>
                </a:cxn>
                <a:cxn ang="0">
                  <a:pos x="72" y="47"/>
                </a:cxn>
                <a:cxn ang="0">
                  <a:pos x="72" y="47"/>
                </a:cxn>
                <a:cxn ang="0">
                  <a:pos x="66" y="30"/>
                </a:cxn>
                <a:cxn ang="0">
                  <a:pos x="54" y="18"/>
                </a:cxn>
                <a:cxn ang="0">
                  <a:pos x="30" y="6"/>
                </a:cxn>
                <a:cxn ang="0">
                  <a:pos x="0" y="0"/>
                </a:cxn>
                <a:cxn ang="0">
                  <a:pos x="0" y="0"/>
                </a:cxn>
                <a:cxn ang="0">
                  <a:pos x="0" y="0"/>
                </a:cxn>
                <a:cxn ang="0">
                  <a:pos x="0" y="0"/>
                </a:cxn>
                <a:cxn ang="0">
                  <a:pos x="0" y="0"/>
                </a:cxn>
              </a:cxnLst>
              <a:rect l="0" t="0" r="r" b="b"/>
              <a:pathLst>
                <a:path w="72" h="47">
                  <a:moveTo>
                    <a:pt x="0" y="0"/>
                  </a:moveTo>
                  <a:lnTo>
                    <a:pt x="30" y="6"/>
                  </a:lnTo>
                  <a:lnTo>
                    <a:pt x="54" y="18"/>
                  </a:lnTo>
                  <a:lnTo>
                    <a:pt x="66" y="30"/>
                  </a:lnTo>
                  <a:lnTo>
                    <a:pt x="72" y="47"/>
                  </a:lnTo>
                  <a:lnTo>
                    <a:pt x="72" y="47"/>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8" name="Freeform 198"/>
            <p:cNvSpPr>
              <a:spLocks noEditPoints="1"/>
            </p:cNvSpPr>
            <p:nvPr/>
          </p:nvSpPr>
          <p:spPr bwMode="auto">
            <a:xfrm>
              <a:off x="3600" y="3120"/>
              <a:ext cx="77" cy="61"/>
            </a:xfrm>
            <a:custGeom>
              <a:avLst/>
              <a:gdLst/>
              <a:ahLst/>
              <a:cxnLst>
                <a:cxn ang="0">
                  <a:pos x="72" y="0"/>
                </a:cxn>
                <a:cxn ang="0">
                  <a:pos x="66" y="24"/>
                </a:cxn>
                <a:cxn ang="0">
                  <a:pos x="54" y="36"/>
                </a:cxn>
                <a:cxn ang="0">
                  <a:pos x="30" y="48"/>
                </a:cxn>
                <a:cxn ang="0">
                  <a:pos x="0" y="54"/>
                </a:cxn>
                <a:cxn ang="0">
                  <a:pos x="0" y="54"/>
                </a:cxn>
                <a:cxn ang="0">
                  <a:pos x="30" y="48"/>
                </a:cxn>
                <a:cxn ang="0">
                  <a:pos x="54" y="36"/>
                </a:cxn>
                <a:cxn ang="0">
                  <a:pos x="66" y="24"/>
                </a:cxn>
                <a:cxn ang="0">
                  <a:pos x="72" y="0"/>
                </a:cxn>
                <a:cxn ang="0">
                  <a:pos x="72" y="0"/>
                </a:cxn>
                <a:cxn ang="0">
                  <a:pos x="72" y="0"/>
                </a:cxn>
                <a:cxn ang="0">
                  <a:pos x="72" y="0"/>
                </a:cxn>
                <a:cxn ang="0">
                  <a:pos x="72" y="0"/>
                </a:cxn>
              </a:cxnLst>
              <a:rect l="0" t="0" r="r" b="b"/>
              <a:pathLst>
                <a:path w="72" h="54">
                  <a:moveTo>
                    <a:pt x="72" y="0"/>
                  </a:moveTo>
                  <a:lnTo>
                    <a:pt x="66" y="24"/>
                  </a:lnTo>
                  <a:lnTo>
                    <a:pt x="54" y="36"/>
                  </a:lnTo>
                  <a:lnTo>
                    <a:pt x="30" y="48"/>
                  </a:lnTo>
                  <a:lnTo>
                    <a:pt x="0" y="54"/>
                  </a:lnTo>
                  <a:lnTo>
                    <a:pt x="0" y="54"/>
                  </a:lnTo>
                  <a:lnTo>
                    <a:pt x="30" y="48"/>
                  </a:lnTo>
                  <a:lnTo>
                    <a:pt x="54" y="36"/>
                  </a:lnTo>
                  <a:lnTo>
                    <a:pt x="66" y="24"/>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9" name="Freeform 199"/>
            <p:cNvSpPr>
              <a:spLocks/>
            </p:cNvSpPr>
            <p:nvPr/>
          </p:nvSpPr>
          <p:spPr bwMode="auto">
            <a:xfrm>
              <a:off x="3600" y="318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80" name="Freeform 200"/>
            <p:cNvSpPr>
              <a:spLocks/>
            </p:cNvSpPr>
            <p:nvPr/>
          </p:nvSpPr>
          <p:spPr bwMode="auto">
            <a:xfrm>
              <a:off x="4584" y="1995"/>
              <a:ext cx="76" cy="485"/>
            </a:xfrm>
            <a:custGeom>
              <a:avLst/>
              <a:gdLst/>
              <a:ahLst/>
              <a:cxnLst>
                <a:cxn ang="0">
                  <a:pos x="0" y="0"/>
                </a:cxn>
                <a:cxn ang="0">
                  <a:pos x="71" y="0"/>
                </a:cxn>
                <a:cxn ang="0">
                  <a:pos x="71" y="430"/>
                </a:cxn>
                <a:cxn ang="0">
                  <a:pos x="0" y="430"/>
                </a:cxn>
                <a:cxn ang="0">
                  <a:pos x="0" y="0"/>
                </a:cxn>
                <a:cxn ang="0">
                  <a:pos x="0" y="0"/>
                </a:cxn>
              </a:cxnLst>
              <a:rect l="0" t="0" r="r" b="b"/>
              <a:pathLst>
                <a:path w="71" h="430">
                  <a:moveTo>
                    <a:pt x="0" y="0"/>
                  </a:moveTo>
                  <a:lnTo>
                    <a:pt x="71" y="0"/>
                  </a:lnTo>
                  <a:lnTo>
                    <a:pt x="71" y="430"/>
                  </a:lnTo>
                  <a:lnTo>
                    <a:pt x="0" y="430"/>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81" name="Freeform 201"/>
            <p:cNvSpPr>
              <a:spLocks/>
            </p:cNvSpPr>
            <p:nvPr/>
          </p:nvSpPr>
          <p:spPr bwMode="auto">
            <a:xfrm>
              <a:off x="4533" y="2453"/>
              <a:ext cx="95" cy="34"/>
            </a:xfrm>
            <a:custGeom>
              <a:avLst/>
              <a:gdLst/>
              <a:ahLst/>
              <a:cxnLst>
                <a:cxn ang="0">
                  <a:pos x="89" y="30"/>
                </a:cxn>
                <a:cxn ang="0">
                  <a:pos x="0" y="0"/>
                </a:cxn>
                <a:cxn ang="0">
                  <a:pos x="89" y="30"/>
                </a:cxn>
                <a:cxn ang="0">
                  <a:pos x="89" y="30"/>
                </a:cxn>
              </a:cxnLst>
              <a:rect l="0" t="0" r="r" b="b"/>
              <a:pathLst>
                <a:path w="89" h="30">
                  <a:moveTo>
                    <a:pt x="89" y="30"/>
                  </a:moveTo>
                  <a:lnTo>
                    <a:pt x="0" y="0"/>
                  </a:ln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82" name="Freeform 202"/>
            <p:cNvSpPr>
              <a:spLocks noEditPoints="1"/>
            </p:cNvSpPr>
            <p:nvPr/>
          </p:nvSpPr>
          <p:spPr bwMode="auto">
            <a:xfrm>
              <a:off x="4533" y="2426"/>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3" name="Freeform 203"/>
            <p:cNvSpPr>
              <a:spLocks noEditPoints="1"/>
            </p:cNvSpPr>
            <p:nvPr/>
          </p:nvSpPr>
          <p:spPr bwMode="auto">
            <a:xfrm>
              <a:off x="4628" y="2392"/>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4" name="Freeform 204"/>
            <p:cNvSpPr>
              <a:spLocks noEditPoints="1"/>
            </p:cNvSpPr>
            <p:nvPr/>
          </p:nvSpPr>
          <p:spPr bwMode="auto">
            <a:xfrm>
              <a:off x="4628" y="2366"/>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85" name="Freeform 205"/>
            <p:cNvSpPr>
              <a:spLocks noEditPoints="1"/>
            </p:cNvSpPr>
            <p:nvPr/>
          </p:nvSpPr>
          <p:spPr bwMode="auto">
            <a:xfrm>
              <a:off x="4628" y="2360"/>
              <a:ext cx="1" cy="6"/>
            </a:xfrm>
            <a:custGeom>
              <a:avLst/>
              <a:gdLst/>
              <a:ahLst/>
              <a:cxnLst>
                <a:cxn ang="0">
                  <a:pos x="0" y="6"/>
                </a:cxn>
                <a:cxn ang="0">
                  <a:pos x="0" y="0"/>
                </a:cxn>
                <a:cxn ang="0">
                  <a:pos x="0" y="6"/>
                </a:cxn>
                <a:cxn ang="0">
                  <a:pos x="0" y="6"/>
                </a:cxn>
                <a:cxn ang="0">
                  <a:pos x="0" y="6"/>
                </a:cxn>
                <a:cxn ang="0">
                  <a:pos x="0" y="6"/>
                </a:cxn>
                <a:cxn ang="0">
                  <a:pos x="0" y="6"/>
                </a:cxn>
              </a:cxnLst>
              <a:rect l="0" t="0" r="r" b="b"/>
              <a:pathLst>
                <a:path h="6">
                  <a:moveTo>
                    <a:pt x="0" y="6"/>
                  </a:moveTo>
                  <a:lnTo>
                    <a:pt x="0" y="0"/>
                  </a:lnTo>
                  <a:lnTo>
                    <a:pt x="0" y="6"/>
                  </a:lnTo>
                  <a:lnTo>
                    <a:pt x="0" y="6"/>
                  </a:lnTo>
                  <a:close/>
                  <a:moveTo>
                    <a:pt x="0" y="6"/>
                  </a:moveTo>
                  <a:lnTo>
                    <a:pt x="0" y="6"/>
                  </a:lnTo>
                  <a:lnTo>
                    <a:pt x="0" y="6"/>
                  </a:lnTo>
                  <a:close/>
                </a:path>
              </a:pathLst>
            </a:custGeom>
            <a:solidFill>
              <a:srgbClr val="006666"/>
            </a:solidFill>
            <a:ln w="9525">
              <a:solidFill>
                <a:srgbClr val="006666"/>
              </a:solidFill>
              <a:round/>
              <a:headEnd/>
              <a:tailEnd/>
            </a:ln>
          </p:spPr>
          <p:txBody>
            <a:bodyPr/>
            <a:lstStyle/>
            <a:p>
              <a:endParaRPr lang="en-US" sz="2000"/>
            </a:p>
          </p:txBody>
        </p:sp>
        <p:sp>
          <p:nvSpPr>
            <p:cNvPr id="86" name="Freeform 206"/>
            <p:cNvSpPr>
              <a:spLocks noEditPoints="1"/>
            </p:cNvSpPr>
            <p:nvPr/>
          </p:nvSpPr>
          <p:spPr bwMode="auto">
            <a:xfrm>
              <a:off x="4533" y="2332"/>
              <a:ext cx="95" cy="28"/>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87" name="Freeform 207"/>
            <p:cNvSpPr>
              <a:spLocks noEditPoints="1"/>
            </p:cNvSpPr>
            <p:nvPr/>
          </p:nvSpPr>
          <p:spPr bwMode="auto">
            <a:xfrm>
              <a:off x="4533" y="2299"/>
              <a:ext cx="95" cy="33"/>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8" name="Freeform 208"/>
            <p:cNvSpPr>
              <a:spLocks noEditPoints="1"/>
            </p:cNvSpPr>
            <p:nvPr/>
          </p:nvSpPr>
          <p:spPr bwMode="auto">
            <a:xfrm>
              <a:off x="4628" y="227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9" name="Freeform 209"/>
            <p:cNvSpPr>
              <a:spLocks noEditPoints="1"/>
            </p:cNvSpPr>
            <p:nvPr/>
          </p:nvSpPr>
          <p:spPr bwMode="auto">
            <a:xfrm>
              <a:off x="4628" y="2238"/>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90" name="Freeform 210"/>
            <p:cNvSpPr>
              <a:spLocks noEditPoints="1"/>
            </p:cNvSpPr>
            <p:nvPr/>
          </p:nvSpPr>
          <p:spPr bwMode="auto">
            <a:xfrm>
              <a:off x="4533" y="2204"/>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1" name="Freeform 211"/>
            <p:cNvSpPr>
              <a:spLocks noEditPoints="1"/>
            </p:cNvSpPr>
            <p:nvPr/>
          </p:nvSpPr>
          <p:spPr bwMode="auto">
            <a:xfrm>
              <a:off x="4533" y="2177"/>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2" name="Freeform 212"/>
            <p:cNvSpPr>
              <a:spLocks noEditPoints="1"/>
            </p:cNvSpPr>
            <p:nvPr/>
          </p:nvSpPr>
          <p:spPr bwMode="auto">
            <a:xfrm>
              <a:off x="4628" y="2143"/>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3" name="Freeform 213"/>
            <p:cNvSpPr>
              <a:spLocks noEditPoints="1"/>
            </p:cNvSpPr>
            <p:nvPr/>
          </p:nvSpPr>
          <p:spPr bwMode="auto">
            <a:xfrm>
              <a:off x="4628" y="2117"/>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94" name="Freeform 214"/>
            <p:cNvSpPr>
              <a:spLocks noEditPoints="1"/>
            </p:cNvSpPr>
            <p:nvPr/>
          </p:nvSpPr>
          <p:spPr bwMode="auto">
            <a:xfrm>
              <a:off x="4533" y="2083"/>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5" name="Freeform 215"/>
            <p:cNvSpPr>
              <a:spLocks noEditPoints="1"/>
            </p:cNvSpPr>
            <p:nvPr/>
          </p:nvSpPr>
          <p:spPr bwMode="auto">
            <a:xfrm>
              <a:off x="4533" y="2049"/>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6" name="Freeform 216"/>
            <p:cNvSpPr>
              <a:spLocks noEditPoints="1"/>
            </p:cNvSpPr>
            <p:nvPr/>
          </p:nvSpPr>
          <p:spPr bwMode="auto">
            <a:xfrm>
              <a:off x="4628" y="202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7" name="Freeform 217"/>
            <p:cNvSpPr>
              <a:spLocks noEditPoints="1"/>
            </p:cNvSpPr>
            <p:nvPr/>
          </p:nvSpPr>
          <p:spPr bwMode="auto">
            <a:xfrm>
              <a:off x="4622" y="1988"/>
              <a:ext cx="102" cy="34"/>
            </a:xfrm>
            <a:custGeom>
              <a:avLst/>
              <a:gdLst/>
              <a:ahLst/>
              <a:cxnLst>
                <a:cxn ang="0">
                  <a:pos x="96" y="30"/>
                </a:cxn>
                <a:cxn ang="0">
                  <a:pos x="0" y="0"/>
                </a:cxn>
                <a:cxn ang="0">
                  <a:pos x="96" y="30"/>
                </a:cxn>
                <a:cxn ang="0">
                  <a:pos x="96" y="30"/>
                </a:cxn>
                <a:cxn ang="0">
                  <a:pos x="96" y="30"/>
                </a:cxn>
                <a:cxn ang="0">
                  <a:pos x="96" y="30"/>
                </a:cxn>
                <a:cxn ang="0">
                  <a:pos x="96" y="30"/>
                </a:cxn>
              </a:cxnLst>
              <a:rect l="0" t="0" r="r" b="b"/>
              <a:pathLst>
                <a:path w="96" h="30">
                  <a:moveTo>
                    <a:pt x="96" y="30"/>
                  </a:moveTo>
                  <a:lnTo>
                    <a:pt x="0" y="0"/>
                  </a:lnTo>
                  <a:lnTo>
                    <a:pt x="96" y="30"/>
                  </a:lnTo>
                  <a:lnTo>
                    <a:pt x="96" y="30"/>
                  </a:lnTo>
                  <a:close/>
                  <a:moveTo>
                    <a:pt x="96" y="30"/>
                  </a:moveTo>
                  <a:lnTo>
                    <a:pt x="96" y="30"/>
                  </a:lnTo>
                  <a:lnTo>
                    <a:pt x="96" y="30"/>
                  </a:lnTo>
                  <a:close/>
                </a:path>
              </a:pathLst>
            </a:custGeom>
            <a:solidFill>
              <a:srgbClr val="006666"/>
            </a:solidFill>
            <a:ln w="9525">
              <a:solidFill>
                <a:srgbClr val="006666"/>
              </a:solidFill>
              <a:round/>
              <a:headEnd/>
              <a:tailEnd/>
            </a:ln>
          </p:spPr>
          <p:txBody>
            <a:bodyPr/>
            <a:lstStyle/>
            <a:p>
              <a:endParaRPr lang="en-US" sz="2000"/>
            </a:p>
          </p:txBody>
        </p:sp>
        <p:sp>
          <p:nvSpPr>
            <p:cNvPr id="98" name="Freeform 218"/>
            <p:cNvSpPr>
              <a:spLocks noEditPoints="1"/>
            </p:cNvSpPr>
            <p:nvPr/>
          </p:nvSpPr>
          <p:spPr bwMode="auto">
            <a:xfrm>
              <a:off x="4897" y="2150"/>
              <a:ext cx="191" cy="162"/>
            </a:xfrm>
            <a:custGeom>
              <a:avLst/>
              <a:gdLst/>
              <a:ahLst/>
              <a:cxnLst>
                <a:cxn ang="0">
                  <a:pos x="173" y="138"/>
                </a:cxn>
                <a:cxn ang="0">
                  <a:pos x="155" y="132"/>
                </a:cxn>
                <a:cxn ang="0">
                  <a:pos x="149" y="126"/>
                </a:cxn>
                <a:cxn ang="0">
                  <a:pos x="119" y="72"/>
                </a:cxn>
                <a:cxn ang="0">
                  <a:pos x="149" y="66"/>
                </a:cxn>
                <a:cxn ang="0">
                  <a:pos x="167" y="54"/>
                </a:cxn>
                <a:cxn ang="0">
                  <a:pos x="173" y="48"/>
                </a:cxn>
                <a:cxn ang="0">
                  <a:pos x="179" y="36"/>
                </a:cxn>
                <a:cxn ang="0">
                  <a:pos x="173" y="18"/>
                </a:cxn>
                <a:cxn ang="0">
                  <a:pos x="149" y="6"/>
                </a:cxn>
                <a:cxn ang="0">
                  <a:pos x="131" y="0"/>
                </a:cxn>
                <a:cxn ang="0">
                  <a:pos x="119" y="0"/>
                </a:cxn>
                <a:cxn ang="0">
                  <a:pos x="47" y="0"/>
                </a:cxn>
                <a:cxn ang="0">
                  <a:pos x="47" y="6"/>
                </a:cxn>
                <a:cxn ang="0">
                  <a:pos x="59" y="6"/>
                </a:cxn>
                <a:cxn ang="0">
                  <a:pos x="65" y="18"/>
                </a:cxn>
                <a:cxn ang="0">
                  <a:pos x="65" y="24"/>
                </a:cxn>
                <a:cxn ang="0">
                  <a:pos x="59" y="30"/>
                </a:cxn>
                <a:cxn ang="0">
                  <a:pos x="24" y="120"/>
                </a:cxn>
                <a:cxn ang="0">
                  <a:pos x="24" y="132"/>
                </a:cxn>
                <a:cxn ang="0">
                  <a:pos x="18" y="138"/>
                </a:cxn>
                <a:cxn ang="0">
                  <a:pos x="0" y="138"/>
                </a:cxn>
                <a:cxn ang="0">
                  <a:pos x="0" y="144"/>
                </a:cxn>
                <a:cxn ang="0">
                  <a:pos x="71" y="144"/>
                </a:cxn>
                <a:cxn ang="0">
                  <a:pos x="71" y="138"/>
                </a:cxn>
                <a:cxn ang="0">
                  <a:pos x="59" y="138"/>
                </a:cxn>
                <a:cxn ang="0">
                  <a:pos x="53" y="126"/>
                </a:cxn>
                <a:cxn ang="0">
                  <a:pos x="53" y="126"/>
                </a:cxn>
                <a:cxn ang="0">
                  <a:pos x="59" y="114"/>
                </a:cxn>
                <a:cxn ang="0">
                  <a:pos x="71" y="72"/>
                </a:cxn>
                <a:cxn ang="0">
                  <a:pos x="95" y="72"/>
                </a:cxn>
                <a:cxn ang="0">
                  <a:pos x="131" y="144"/>
                </a:cxn>
                <a:cxn ang="0">
                  <a:pos x="173" y="144"/>
                </a:cxn>
                <a:cxn ang="0">
                  <a:pos x="173" y="138"/>
                </a:cxn>
                <a:cxn ang="0">
                  <a:pos x="95" y="12"/>
                </a:cxn>
                <a:cxn ang="0">
                  <a:pos x="101" y="12"/>
                </a:cxn>
                <a:cxn ang="0">
                  <a:pos x="113" y="6"/>
                </a:cxn>
                <a:cxn ang="0">
                  <a:pos x="137" y="12"/>
                </a:cxn>
                <a:cxn ang="0">
                  <a:pos x="149" y="18"/>
                </a:cxn>
                <a:cxn ang="0">
                  <a:pos x="149" y="30"/>
                </a:cxn>
                <a:cxn ang="0">
                  <a:pos x="149" y="42"/>
                </a:cxn>
                <a:cxn ang="0">
                  <a:pos x="137" y="54"/>
                </a:cxn>
                <a:cxn ang="0">
                  <a:pos x="119" y="66"/>
                </a:cxn>
                <a:cxn ang="0">
                  <a:pos x="95" y="66"/>
                </a:cxn>
                <a:cxn ang="0">
                  <a:pos x="77" y="66"/>
                </a:cxn>
                <a:cxn ang="0">
                  <a:pos x="95" y="12"/>
                </a:cxn>
              </a:cxnLst>
              <a:rect l="0" t="0" r="r" b="b"/>
              <a:pathLst>
                <a:path w="179" h="144">
                  <a:moveTo>
                    <a:pt x="173" y="138"/>
                  </a:moveTo>
                  <a:lnTo>
                    <a:pt x="155" y="132"/>
                  </a:lnTo>
                  <a:lnTo>
                    <a:pt x="149" y="126"/>
                  </a:lnTo>
                  <a:lnTo>
                    <a:pt x="119" y="72"/>
                  </a:lnTo>
                  <a:lnTo>
                    <a:pt x="149" y="66"/>
                  </a:lnTo>
                  <a:lnTo>
                    <a:pt x="167" y="54"/>
                  </a:lnTo>
                  <a:lnTo>
                    <a:pt x="173" y="48"/>
                  </a:lnTo>
                  <a:lnTo>
                    <a:pt x="179" y="36"/>
                  </a:lnTo>
                  <a:lnTo>
                    <a:pt x="173" y="18"/>
                  </a:lnTo>
                  <a:lnTo>
                    <a:pt x="149" y="6"/>
                  </a:lnTo>
                  <a:lnTo>
                    <a:pt x="131" y="0"/>
                  </a:lnTo>
                  <a:lnTo>
                    <a:pt x="119" y="0"/>
                  </a:lnTo>
                  <a:lnTo>
                    <a:pt x="47" y="0"/>
                  </a:lnTo>
                  <a:lnTo>
                    <a:pt x="47" y="6"/>
                  </a:lnTo>
                  <a:lnTo>
                    <a:pt x="59" y="6"/>
                  </a:lnTo>
                  <a:lnTo>
                    <a:pt x="65" y="18"/>
                  </a:lnTo>
                  <a:lnTo>
                    <a:pt x="65" y="24"/>
                  </a:lnTo>
                  <a:lnTo>
                    <a:pt x="59" y="30"/>
                  </a:lnTo>
                  <a:lnTo>
                    <a:pt x="24" y="120"/>
                  </a:lnTo>
                  <a:lnTo>
                    <a:pt x="24" y="132"/>
                  </a:lnTo>
                  <a:lnTo>
                    <a:pt x="18" y="138"/>
                  </a:lnTo>
                  <a:lnTo>
                    <a:pt x="0" y="138"/>
                  </a:lnTo>
                  <a:lnTo>
                    <a:pt x="0" y="144"/>
                  </a:lnTo>
                  <a:lnTo>
                    <a:pt x="71" y="144"/>
                  </a:lnTo>
                  <a:lnTo>
                    <a:pt x="71" y="138"/>
                  </a:lnTo>
                  <a:lnTo>
                    <a:pt x="59" y="138"/>
                  </a:lnTo>
                  <a:lnTo>
                    <a:pt x="53" y="126"/>
                  </a:lnTo>
                  <a:lnTo>
                    <a:pt x="53" y="126"/>
                  </a:lnTo>
                  <a:lnTo>
                    <a:pt x="59" y="114"/>
                  </a:lnTo>
                  <a:lnTo>
                    <a:pt x="71" y="72"/>
                  </a:lnTo>
                  <a:lnTo>
                    <a:pt x="95" y="72"/>
                  </a:lnTo>
                  <a:lnTo>
                    <a:pt x="131" y="144"/>
                  </a:lnTo>
                  <a:lnTo>
                    <a:pt x="173" y="144"/>
                  </a:lnTo>
                  <a:lnTo>
                    <a:pt x="173" y="138"/>
                  </a:lnTo>
                  <a:close/>
                  <a:moveTo>
                    <a:pt x="95" y="12"/>
                  </a:moveTo>
                  <a:lnTo>
                    <a:pt x="101" y="12"/>
                  </a:lnTo>
                  <a:lnTo>
                    <a:pt x="113" y="6"/>
                  </a:lnTo>
                  <a:lnTo>
                    <a:pt x="137" y="12"/>
                  </a:lnTo>
                  <a:lnTo>
                    <a:pt x="149" y="18"/>
                  </a:lnTo>
                  <a:lnTo>
                    <a:pt x="149" y="30"/>
                  </a:lnTo>
                  <a:lnTo>
                    <a:pt x="149" y="42"/>
                  </a:lnTo>
                  <a:lnTo>
                    <a:pt x="137" y="54"/>
                  </a:lnTo>
                  <a:lnTo>
                    <a:pt x="119" y="66"/>
                  </a:lnTo>
                  <a:lnTo>
                    <a:pt x="95" y="66"/>
                  </a:lnTo>
                  <a:lnTo>
                    <a:pt x="77"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99" name="Freeform 219"/>
            <p:cNvSpPr>
              <a:spLocks/>
            </p:cNvSpPr>
            <p:nvPr/>
          </p:nvSpPr>
          <p:spPr bwMode="auto">
            <a:xfrm>
              <a:off x="3715" y="3249"/>
              <a:ext cx="217" cy="168"/>
            </a:xfrm>
            <a:custGeom>
              <a:avLst/>
              <a:gdLst/>
              <a:ahLst/>
              <a:cxnLst>
                <a:cxn ang="0">
                  <a:pos x="203" y="0"/>
                </a:cxn>
                <a:cxn ang="0">
                  <a:pos x="144" y="0"/>
                </a:cxn>
                <a:cxn ang="0">
                  <a:pos x="144" y="6"/>
                </a:cxn>
                <a:cxn ang="0">
                  <a:pos x="162" y="6"/>
                </a:cxn>
                <a:cxn ang="0">
                  <a:pos x="168" y="18"/>
                </a:cxn>
                <a:cxn ang="0">
                  <a:pos x="168" y="24"/>
                </a:cxn>
                <a:cxn ang="0">
                  <a:pos x="162" y="30"/>
                </a:cxn>
                <a:cxn ang="0">
                  <a:pos x="126" y="101"/>
                </a:cxn>
                <a:cxn ang="0">
                  <a:pos x="84" y="30"/>
                </a:cxn>
                <a:cxn ang="0">
                  <a:pos x="84" y="24"/>
                </a:cxn>
                <a:cxn ang="0">
                  <a:pos x="78" y="12"/>
                </a:cxn>
                <a:cxn ang="0">
                  <a:pos x="84" y="6"/>
                </a:cxn>
                <a:cxn ang="0">
                  <a:pos x="102" y="6"/>
                </a:cxn>
                <a:cxn ang="0">
                  <a:pos x="102" y="0"/>
                </a:cxn>
                <a:cxn ang="0">
                  <a:pos x="0" y="0"/>
                </a:cxn>
                <a:cxn ang="0">
                  <a:pos x="0" y="6"/>
                </a:cxn>
                <a:cxn ang="0">
                  <a:pos x="12" y="6"/>
                </a:cxn>
                <a:cxn ang="0">
                  <a:pos x="24" y="18"/>
                </a:cxn>
                <a:cxn ang="0">
                  <a:pos x="102" y="149"/>
                </a:cxn>
                <a:cxn ang="0">
                  <a:pos x="108" y="149"/>
                </a:cxn>
                <a:cxn ang="0">
                  <a:pos x="179" y="24"/>
                </a:cxn>
                <a:cxn ang="0">
                  <a:pos x="185" y="12"/>
                </a:cxn>
                <a:cxn ang="0">
                  <a:pos x="191" y="6"/>
                </a:cxn>
                <a:cxn ang="0">
                  <a:pos x="203" y="6"/>
                </a:cxn>
                <a:cxn ang="0">
                  <a:pos x="203" y="0"/>
                </a:cxn>
              </a:cxnLst>
              <a:rect l="0" t="0" r="r" b="b"/>
              <a:pathLst>
                <a:path w="203" h="149">
                  <a:moveTo>
                    <a:pt x="203" y="0"/>
                  </a:moveTo>
                  <a:lnTo>
                    <a:pt x="144" y="0"/>
                  </a:lnTo>
                  <a:lnTo>
                    <a:pt x="144" y="6"/>
                  </a:lnTo>
                  <a:lnTo>
                    <a:pt x="162" y="6"/>
                  </a:lnTo>
                  <a:lnTo>
                    <a:pt x="168" y="18"/>
                  </a:lnTo>
                  <a:lnTo>
                    <a:pt x="168" y="24"/>
                  </a:lnTo>
                  <a:lnTo>
                    <a:pt x="162" y="30"/>
                  </a:lnTo>
                  <a:lnTo>
                    <a:pt x="126" y="101"/>
                  </a:lnTo>
                  <a:lnTo>
                    <a:pt x="84" y="30"/>
                  </a:lnTo>
                  <a:lnTo>
                    <a:pt x="84" y="24"/>
                  </a:lnTo>
                  <a:lnTo>
                    <a:pt x="78" y="12"/>
                  </a:lnTo>
                  <a:lnTo>
                    <a:pt x="84" y="6"/>
                  </a:lnTo>
                  <a:lnTo>
                    <a:pt x="102" y="6"/>
                  </a:lnTo>
                  <a:lnTo>
                    <a:pt x="102" y="0"/>
                  </a:lnTo>
                  <a:lnTo>
                    <a:pt x="0" y="0"/>
                  </a:lnTo>
                  <a:lnTo>
                    <a:pt x="0" y="6"/>
                  </a:lnTo>
                  <a:lnTo>
                    <a:pt x="12" y="6"/>
                  </a:lnTo>
                  <a:lnTo>
                    <a:pt x="24" y="18"/>
                  </a:lnTo>
                  <a:lnTo>
                    <a:pt x="102" y="149"/>
                  </a:lnTo>
                  <a:lnTo>
                    <a:pt x="108" y="149"/>
                  </a:lnTo>
                  <a:lnTo>
                    <a:pt x="179" y="24"/>
                  </a:lnTo>
                  <a:lnTo>
                    <a:pt x="185" y="12"/>
                  </a:lnTo>
                  <a:lnTo>
                    <a:pt x="191" y="6"/>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100" name="Freeform 220"/>
            <p:cNvSpPr>
              <a:spLocks noEditPoints="1"/>
            </p:cNvSpPr>
            <p:nvPr/>
          </p:nvSpPr>
          <p:spPr bwMode="auto">
            <a:xfrm>
              <a:off x="4028" y="3316"/>
              <a:ext cx="154" cy="67"/>
            </a:xfrm>
            <a:custGeom>
              <a:avLst/>
              <a:gdLst/>
              <a:ahLst/>
              <a:cxnLst>
                <a:cxn ang="0">
                  <a:pos x="144" y="0"/>
                </a:cxn>
                <a:cxn ang="0">
                  <a:pos x="0" y="0"/>
                </a:cxn>
                <a:cxn ang="0">
                  <a:pos x="0" y="18"/>
                </a:cxn>
                <a:cxn ang="0">
                  <a:pos x="144" y="18"/>
                </a:cxn>
                <a:cxn ang="0">
                  <a:pos x="144" y="0"/>
                </a:cxn>
                <a:cxn ang="0">
                  <a:pos x="144" y="41"/>
                </a:cxn>
                <a:cxn ang="0">
                  <a:pos x="0" y="41"/>
                </a:cxn>
                <a:cxn ang="0">
                  <a:pos x="0" y="59"/>
                </a:cxn>
                <a:cxn ang="0">
                  <a:pos x="144" y="59"/>
                </a:cxn>
                <a:cxn ang="0">
                  <a:pos x="144" y="41"/>
                </a:cxn>
              </a:cxnLst>
              <a:rect l="0" t="0" r="r" b="b"/>
              <a:pathLst>
                <a:path w="144" h="59">
                  <a:moveTo>
                    <a:pt x="144" y="0"/>
                  </a:moveTo>
                  <a:lnTo>
                    <a:pt x="0" y="0"/>
                  </a:lnTo>
                  <a:lnTo>
                    <a:pt x="0" y="18"/>
                  </a:lnTo>
                  <a:lnTo>
                    <a:pt x="144" y="18"/>
                  </a:lnTo>
                  <a:lnTo>
                    <a:pt x="144" y="0"/>
                  </a:lnTo>
                  <a:close/>
                  <a:moveTo>
                    <a:pt x="144" y="41"/>
                  </a:moveTo>
                  <a:lnTo>
                    <a:pt x="0" y="41"/>
                  </a:lnTo>
                  <a:lnTo>
                    <a:pt x="0" y="59"/>
                  </a:lnTo>
                  <a:lnTo>
                    <a:pt x="144" y="59"/>
                  </a:lnTo>
                  <a:lnTo>
                    <a:pt x="144" y="41"/>
                  </a:lnTo>
                  <a:close/>
                </a:path>
              </a:pathLst>
            </a:custGeom>
            <a:solidFill>
              <a:srgbClr val="000000"/>
            </a:solidFill>
            <a:ln w="9525">
              <a:solidFill>
                <a:schemeClr val="tx1"/>
              </a:solidFill>
              <a:round/>
              <a:headEnd/>
              <a:tailEnd/>
            </a:ln>
          </p:spPr>
          <p:txBody>
            <a:bodyPr/>
            <a:lstStyle/>
            <a:p>
              <a:endParaRPr lang="en-US" sz="2000"/>
            </a:p>
          </p:txBody>
        </p:sp>
        <p:sp>
          <p:nvSpPr>
            <p:cNvPr id="101" name="Freeform 221"/>
            <p:cNvSpPr>
              <a:spLocks/>
            </p:cNvSpPr>
            <p:nvPr/>
          </p:nvSpPr>
          <p:spPr bwMode="auto">
            <a:xfrm>
              <a:off x="4277" y="3249"/>
              <a:ext cx="109" cy="161"/>
            </a:xfrm>
            <a:custGeom>
              <a:avLst/>
              <a:gdLst/>
              <a:ahLst/>
              <a:cxnLst>
                <a:cxn ang="0">
                  <a:pos x="102" y="137"/>
                </a:cxn>
                <a:cxn ang="0">
                  <a:pos x="84" y="137"/>
                </a:cxn>
                <a:cxn ang="0">
                  <a:pos x="78" y="125"/>
                </a:cxn>
                <a:cxn ang="0">
                  <a:pos x="78" y="18"/>
                </a:cxn>
                <a:cxn ang="0">
                  <a:pos x="84" y="6"/>
                </a:cxn>
                <a:cxn ang="0">
                  <a:pos x="102" y="6"/>
                </a:cxn>
                <a:cxn ang="0">
                  <a:pos x="102" y="0"/>
                </a:cxn>
                <a:cxn ang="0">
                  <a:pos x="0" y="0"/>
                </a:cxn>
                <a:cxn ang="0">
                  <a:pos x="0" y="6"/>
                </a:cxn>
                <a:cxn ang="0">
                  <a:pos x="18" y="6"/>
                </a:cxn>
                <a:cxn ang="0">
                  <a:pos x="30" y="12"/>
                </a:cxn>
                <a:cxn ang="0">
                  <a:pos x="30" y="18"/>
                </a:cxn>
                <a:cxn ang="0">
                  <a:pos x="30" y="125"/>
                </a:cxn>
                <a:cxn ang="0">
                  <a:pos x="24" y="137"/>
                </a:cxn>
                <a:cxn ang="0">
                  <a:pos x="0" y="137"/>
                </a:cxn>
                <a:cxn ang="0">
                  <a:pos x="0" y="143"/>
                </a:cxn>
                <a:cxn ang="0">
                  <a:pos x="102" y="143"/>
                </a:cxn>
                <a:cxn ang="0">
                  <a:pos x="102" y="137"/>
                </a:cxn>
              </a:cxnLst>
              <a:rect l="0" t="0" r="r" b="b"/>
              <a:pathLst>
                <a:path w="102" h="143">
                  <a:moveTo>
                    <a:pt x="102" y="137"/>
                  </a:moveTo>
                  <a:lnTo>
                    <a:pt x="84" y="137"/>
                  </a:lnTo>
                  <a:lnTo>
                    <a:pt x="78" y="125"/>
                  </a:lnTo>
                  <a:lnTo>
                    <a:pt x="78" y="18"/>
                  </a:lnTo>
                  <a:lnTo>
                    <a:pt x="84" y="6"/>
                  </a:lnTo>
                  <a:lnTo>
                    <a:pt x="102" y="6"/>
                  </a:lnTo>
                  <a:lnTo>
                    <a:pt x="102" y="0"/>
                  </a:lnTo>
                  <a:lnTo>
                    <a:pt x="0" y="0"/>
                  </a:lnTo>
                  <a:lnTo>
                    <a:pt x="0" y="6"/>
                  </a:lnTo>
                  <a:lnTo>
                    <a:pt x="18" y="6"/>
                  </a:lnTo>
                  <a:lnTo>
                    <a:pt x="30" y="12"/>
                  </a:lnTo>
                  <a:lnTo>
                    <a:pt x="30" y="18"/>
                  </a:lnTo>
                  <a:lnTo>
                    <a:pt x="30" y="125"/>
                  </a:lnTo>
                  <a:lnTo>
                    <a:pt x="24"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102" name="Freeform 222"/>
            <p:cNvSpPr>
              <a:spLocks noEditPoints="1"/>
            </p:cNvSpPr>
            <p:nvPr/>
          </p:nvSpPr>
          <p:spPr bwMode="auto">
            <a:xfrm>
              <a:off x="4392" y="3256"/>
              <a:ext cx="186" cy="154"/>
            </a:xfrm>
            <a:custGeom>
              <a:avLst/>
              <a:gdLst/>
              <a:ahLst/>
              <a:cxnLst>
                <a:cxn ang="0">
                  <a:pos x="168" y="137"/>
                </a:cxn>
                <a:cxn ang="0">
                  <a:pos x="156" y="131"/>
                </a:cxn>
                <a:cxn ang="0">
                  <a:pos x="144" y="119"/>
                </a:cxn>
                <a:cxn ang="0">
                  <a:pos x="120" y="66"/>
                </a:cxn>
                <a:cxn ang="0">
                  <a:pos x="144" y="60"/>
                </a:cxn>
                <a:cxn ang="0">
                  <a:pos x="162" y="54"/>
                </a:cxn>
                <a:cxn ang="0">
                  <a:pos x="174" y="42"/>
                </a:cxn>
                <a:cxn ang="0">
                  <a:pos x="174" y="30"/>
                </a:cxn>
                <a:cxn ang="0">
                  <a:pos x="168" y="12"/>
                </a:cxn>
                <a:cxn ang="0">
                  <a:pos x="150" y="6"/>
                </a:cxn>
                <a:cxn ang="0">
                  <a:pos x="126" y="0"/>
                </a:cxn>
                <a:cxn ang="0">
                  <a:pos x="114" y="0"/>
                </a:cxn>
                <a:cxn ang="0">
                  <a:pos x="42" y="0"/>
                </a:cxn>
                <a:cxn ang="0">
                  <a:pos x="42" y="0"/>
                </a:cxn>
                <a:cxn ang="0">
                  <a:pos x="54" y="6"/>
                </a:cxn>
                <a:cxn ang="0">
                  <a:pos x="60" y="12"/>
                </a:cxn>
                <a:cxn ang="0">
                  <a:pos x="60" y="18"/>
                </a:cxn>
                <a:cxn ang="0">
                  <a:pos x="60" y="24"/>
                </a:cxn>
                <a:cxn ang="0">
                  <a:pos x="24" y="119"/>
                </a:cxn>
                <a:cxn ang="0">
                  <a:pos x="12" y="131"/>
                </a:cxn>
                <a:cxn ang="0">
                  <a:pos x="0" y="137"/>
                </a:cxn>
                <a:cxn ang="0">
                  <a:pos x="0" y="137"/>
                </a:cxn>
                <a:cxn ang="0">
                  <a:pos x="72" y="137"/>
                </a:cxn>
                <a:cxn ang="0">
                  <a:pos x="72" y="137"/>
                </a:cxn>
                <a:cxn ang="0">
                  <a:pos x="54" y="131"/>
                </a:cxn>
                <a:cxn ang="0">
                  <a:pos x="48" y="125"/>
                </a:cxn>
                <a:cxn ang="0">
                  <a:pos x="48" y="119"/>
                </a:cxn>
                <a:cxn ang="0">
                  <a:pos x="54" y="113"/>
                </a:cxn>
                <a:cxn ang="0">
                  <a:pos x="72" y="66"/>
                </a:cxn>
                <a:cxn ang="0">
                  <a:pos x="90" y="72"/>
                </a:cxn>
                <a:cxn ang="0">
                  <a:pos x="126" y="137"/>
                </a:cxn>
                <a:cxn ang="0">
                  <a:pos x="168" y="137"/>
                </a:cxn>
                <a:cxn ang="0">
                  <a:pos x="168" y="137"/>
                </a:cxn>
                <a:cxn ang="0">
                  <a:pos x="90" y="12"/>
                </a:cxn>
                <a:cxn ang="0">
                  <a:pos x="96" y="6"/>
                </a:cxn>
                <a:cxn ang="0">
                  <a:pos x="108" y="6"/>
                </a:cxn>
                <a:cxn ang="0">
                  <a:pos x="132" y="12"/>
                </a:cxn>
                <a:cxn ang="0">
                  <a:pos x="144" y="18"/>
                </a:cxn>
                <a:cxn ang="0">
                  <a:pos x="144" y="30"/>
                </a:cxn>
                <a:cxn ang="0">
                  <a:pos x="144" y="42"/>
                </a:cxn>
                <a:cxn ang="0">
                  <a:pos x="132" y="48"/>
                </a:cxn>
                <a:cxn ang="0">
                  <a:pos x="114" y="60"/>
                </a:cxn>
                <a:cxn ang="0">
                  <a:pos x="90" y="60"/>
                </a:cxn>
                <a:cxn ang="0">
                  <a:pos x="72" y="60"/>
                </a:cxn>
                <a:cxn ang="0">
                  <a:pos x="90" y="12"/>
                </a:cxn>
              </a:cxnLst>
              <a:rect l="0" t="0" r="r" b="b"/>
              <a:pathLst>
                <a:path w="174" h="137">
                  <a:moveTo>
                    <a:pt x="168" y="137"/>
                  </a:moveTo>
                  <a:lnTo>
                    <a:pt x="156" y="131"/>
                  </a:lnTo>
                  <a:lnTo>
                    <a:pt x="144" y="119"/>
                  </a:lnTo>
                  <a:lnTo>
                    <a:pt x="120" y="66"/>
                  </a:lnTo>
                  <a:lnTo>
                    <a:pt x="144" y="60"/>
                  </a:lnTo>
                  <a:lnTo>
                    <a:pt x="162" y="54"/>
                  </a:lnTo>
                  <a:lnTo>
                    <a:pt x="174" y="42"/>
                  </a:lnTo>
                  <a:lnTo>
                    <a:pt x="174" y="30"/>
                  </a:lnTo>
                  <a:lnTo>
                    <a:pt x="168" y="12"/>
                  </a:lnTo>
                  <a:lnTo>
                    <a:pt x="150" y="6"/>
                  </a:lnTo>
                  <a:lnTo>
                    <a:pt x="126" y="0"/>
                  </a:lnTo>
                  <a:lnTo>
                    <a:pt x="114" y="0"/>
                  </a:lnTo>
                  <a:lnTo>
                    <a:pt x="42" y="0"/>
                  </a:lnTo>
                  <a:lnTo>
                    <a:pt x="42" y="0"/>
                  </a:lnTo>
                  <a:lnTo>
                    <a:pt x="54" y="6"/>
                  </a:lnTo>
                  <a:lnTo>
                    <a:pt x="60" y="12"/>
                  </a:lnTo>
                  <a:lnTo>
                    <a:pt x="60" y="18"/>
                  </a:lnTo>
                  <a:lnTo>
                    <a:pt x="60" y="24"/>
                  </a:lnTo>
                  <a:lnTo>
                    <a:pt x="24" y="119"/>
                  </a:lnTo>
                  <a:lnTo>
                    <a:pt x="12" y="131"/>
                  </a:lnTo>
                  <a:lnTo>
                    <a:pt x="0" y="137"/>
                  </a:lnTo>
                  <a:lnTo>
                    <a:pt x="0" y="137"/>
                  </a:lnTo>
                  <a:lnTo>
                    <a:pt x="72" y="137"/>
                  </a:lnTo>
                  <a:lnTo>
                    <a:pt x="72" y="137"/>
                  </a:lnTo>
                  <a:lnTo>
                    <a:pt x="54" y="131"/>
                  </a:lnTo>
                  <a:lnTo>
                    <a:pt x="48" y="125"/>
                  </a:lnTo>
                  <a:lnTo>
                    <a:pt x="48" y="119"/>
                  </a:lnTo>
                  <a:lnTo>
                    <a:pt x="54" y="113"/>
                  </a:lnTo>
                  <a:lnTo>
                    <a:pt x="72" y="66"/>
                  </a:lnTo>
                  <a:lnTo>
                    <a:pt x="90" y="72"/>
                  </a:lnTo>
                  <a:lnTo>
                    <a:pt x="126" y="137"/>
                  </a:lnTo>
                  <a:lnTo>
                    <a:pt x="168" y="137"/>
                  </a:lnTo>
                  <a:lnTo>
                    <a:pt x="168" y="137"/>
                  </a:lnTo>
                  <a:close/>
                  <a:moveTo>
                    <a:pt x="90" y="12"/>
                  </a:moveTo>
                  <a:lnTo>
                    <a:pt x="96" y="6"/>
                  </a:lnTo>
                  <a:lnTo>
                    <a:pt x="108" y="6"/>
                  </a:lnTo>
                  <a:lnTo>
                    <a:pt x="132" y="12"/>
                  </a:lnTo>
                  <a:lnTo>
                    <a:pt x="144" y="18"/>
                  </a:lnTo>
                  <a:lnTo>
                    <a:pt x="144" y="30"/>
                  </a:lnTo>
                  <a:lnTo>
                    <a:pt x="144" y="42"/>
                  </a:lnTo>
                  <a:lnTo>
                    <a:pt x="132" y="48"/>
                  </a:lnTo>
                  <a:lnTo>
                    <a:pt x="114" y="60"/>
                  </a:lnTo>
                  <a:lnTo>
                    <a:pt x="90" y="60"/>
                  </a:lnTo>
                  <a:lnTo>
                    <a:pt x="72" y="60"/>
                  </a:lnTo>
                  <a:lnTo>
                    <a:pt x="90" y="12"/>
                  </a:lnTo>
                  <a:close/>
                </a:path>
              </a:pathLst>
            </a:custGeom>
            <a:solidFill>
              <a:srgbClr val="000000"/>
            </a:solidFill>
            <a:ln w="9525">
              <a:solidFill>
                <a:schemeClr val="tx1"/>
              </a:solidFill>
              <a:round/>
              <a:headEnd/>
              <a:tailEnd/>
            </a:ln>
          </p:spPr>
          <p:txBody>
            <a:bodyPr/>
            <a:lstStyle/>
            <a:p>
              <a:endParaRPr lang="en-US" sz="2000"/>
            </a:p>
          </p:txBody>
        </p:sp>
      </p:grpSp>
      <p:sp>
        <p:nvSpPr>
          <p:cNvPr id="103" name="Text Box 224"/>
          <p:cNvSpPr txBox="1">
            <a:spLocks noChangeArrowheads="1"/>
          </p:cNvSpPr>
          <p:nvPr/>
        </p:nvSpPr>
        <p:spPr bwMode="auto">
          <a:xfrm>
            <a:off x="87012" y="2009745"/>
            <a:ext cx="1574470" cy="400110"/>
          </a:xfrm>
          <a:prstGeom prst="rect">
            <a:avLst/>
          </a:prstGeom>
          <a:noFill/>
          <a:ln w="9525">
            <a:noFill/>
            <a:miter lim="800000"/>
            <a:headEnd/>
            <a:tailEnd/>
          </a:ln>
          <a:effectLst/>
        </p:spPr>
        <p:txBody>
          <a:bodyPr wrap="none">
            <a:spAutoFit/>
          </a:bodyPr>
          <a:lstStyle/>
          <a:p>
            <a:r>
              <a:rPr lang="en-US" sz="2000" dirty="0">
                <a:solidFill>
                  <a:srgbClr val="FF0000"/>
                </a:solidFill>
                <a:latin typeface="Calibri" panose="020F0502020204030204" pitchFamily="34" charset="0"/>
                <a:cs typeface="Calibri" panose="020F0502020204030204" pitchFamily="34" charset="0"/>
              </a:rPr>
              <a:t>Time Domain</a:t>
            </a:r>
          </a:p>
        </p:txBody>
      </p:sp>
      <p:sp>
        <p:nvSpPr>
          <p:cNvPr id="104" name="Text Box 225"/>
          <p:cNvSpPr txBox="1">
            <a:spLocks noChangeArrowheads="1"/>
          </p:cNvSpPr>
          <p:nvPr/>
        </p:nvSpPr>
        <p:spPr bwMode="auto">
          <a:xfrm>
            <a:off x="2444450" y="2009745"/>
            <a:ext cx="2146550" cy="400110"/>
          </a:xfrm>
          <a:prstGeom prst="rect">
            <a:avLst/>
          </a:prstGeom>
          <a:noFill/>
          <a:ln w="9525">
            <a:noFill/>
            <a:miter lim="800000"/>
            <a:headEnd/>
            <a:tailEnd/>
          </a:ln>
          <a:effectLst/>
        </p:spPr>
        <p:txBody>
          <a:bodyPr wrap="none">
            <a:spAutoFit/>
          </a:bodyPr>
          <a:lstStyle/>
          <a:p>
            <a:r>
              <a:rPr lang="en-US" sz="2000" dirty="0">
                <a:solidFill>
                  <a:schemeClr val="tx2"/>
                </a:solidFill>
                <a:latin typeface="Calibri" panose="020F0502020204030204" pitchFamily="34" charset="0"/>
                <a:cs typeface="Calibri" panose="020F0502020204030204" pitchFamily="34" charset="0"/>
              </a:rPr>
              <a:t>Frequency Domain</a:t>
            </a:r>
          </a:p>
        </p:txBody>
      </p:sp>
      <p:graphicFrame>
        <p:nvGraphicFramePr>
          <p:cNvPr id="105" name="Object 226"/>
          <p:cNvGraphicFramePr>
            <a:graphicFrameLocks noChangeAspect="1"/>
          </p:cNvGraphicFramePr>
          <p:nvPr>
            <p:extLst>
              <p:ext uri="{D42A27DB-BD31-4B8C-83A1-F6EECF244321}">
                <p14:modId xmlns:p14="http://schemas.microsoft.com/office/powerpoint/2010/main" val="899008808"/>
              </p:ext>
            </p:extLst>
          </p:nvPr>
        </p:nvGraphicFramePr>
        <p:xfrm>
          <a:off x="5783882" y="3268661"/>
          <a:ext cx="2868613" cy="404812"/>
        </p:xfrm>
        <a:graphic>
          <a:graphicData uri="http://schemas.openxmlformats.org/presentationml/2006/ole">
            <mc:AlternateContent xmlns:mc="http://schemas.openxmlformats.org/markup-compatibility/2006">
              <mc:Choice xmlns:v="urn:schemas-microsoft-com:vml" Requires="v">
                <p:oleObj spid="_x0000_s75985" name="Equation" r:id="rId4" imgW="1536126" imgH="216061" progId="Equation.3">
                  <p:embed/>
                </p:oleObj>
              </mc:Choice>
              <mc:Fallback>
                <p:oleObj name="Equation" r:id="rId4" imgW="1536126" imgH="216061" progId="Equation.3">
                  <p:embed/>
                  <p:pic>
                    <p:nvPicPr>
                      <p:cNvPr id="0" name="Picture 12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882" y="3268661"/>
                        <a:ext cx="28686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 name="Object 227"/>
          <p:cNvGraphicFramePr>
            <a:graphicFrameLocks noChangeAspect="1"/>
          </p:cNvGraphicFramePr>
          <p:nvPr>
            <p:extLst>
              <p:ext uri="{D42A27DB-BD31-4B8C-83A1-F6EECF244321}">
                <p14:modId xmlns:p14="http://schemas.microsoft.com/office/powerpoint/2010/main" val="1261367374"/>
              </p:ext>
            </p:extLst>
          </p:nvPr>
        </p:nvGraphicFramePr>
        <p:xfrm>
          <a:off x="5830391" y="4803105"/>
          <a:ext cx="1244600" cy="360362"/>
        </p:xfrm>
        <a:graphic>
          <a:graphicData uri="http://schemas.openxmlformats.org/presentationml/2006/ole">
            <mc:AlternateContent xmlns:mc="http://schemas.openxmlformats.org/markup-compatibility/2006">
              <mc:Choice xmlns:v="urn:schemas-microsoft-com:vml" Requires="v">
                <p:oleObj spid="_x0000_s75986" name="Equation" r:id="rId6" imgW="748596" imgH="215931" progId="Equation.3">
                  <p:embed/>
                </p:oleObj>
              </mc:Choice>
              <mc:Fallback>
                <p:oleObj name="Equation" r:id="rId6" imgW="748596" imgH="215931" progId="Equation.3">
                  <p:embed/>
                  <p:pic>
                    <p:nvPicPr>
                      <p:cNvPr id="0" name="Picture 12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391" y="4803105"/>
                        <a:ext cx="1244600" cy="360362"/>
                      </a:xfrm>
                      <a:prstGeom prst="rect">
                        <a:avLst/>
                      </a:prstGeom>
                      <a:noFill/>
                      <a:extLst/>
                    </p:spPr>
                  </p:pic>
                </p:oleObj>
              </mc:Fallback>
            </mc:AlternateContent>
          </a:graphicData>
        </a:graphic>
      </p:graphicFrame>
      <p:sp>
        <p:nvSpPr>
          <p:cNvPr id="109" name="Text Box 230"/>
          <p:cNvSpPr txBox="1">
            <a:spLocks noChangeArrowheads="1"/>
          </p:cNvSpPr>
          <p:nvPr/>
        </p:nvSpPr>
        <p:spPr bwMode="auto">
          <a:xfrm>
            <a:off x="5073319" y="1739850"/>
            <a:ext cx="3502757" cy="523220"/>
          </a:xfrm>
          <a:prstGeom prst="rect">
            <a:avLst/>
          </a:prstGeom>
          <a:noFill/>
          <a:ln w="9525">
            <a:noFill/>
            <a:miter lim="800000"/>
            <a:headEnd/>
            <a:tailEnd/>
          </a:ln>
          <a:effectLst/>
        </p:spPr>
        <p:txBody>
          <a:bodyPr wrap="none">
            <a:spAutoFit/>
          </a:bodyPr>
          <a:lstStyle/>
          <a:p>
            <a:r>
              <a:rPr lang="en-US" sz="2800" dirty="0">
                <a:solidFill>
                  <a:schemeClr val="accent1"/>
                </a:solidFill>
              </a:rPr>
              <a:t>Current through resistor  </a:t>
            </a:r>
          </a:p>
        </p:txBody>
      </p:sp>
      <p:graphicFrame>
        <p:nvGraphicFramePr>
          <p:cNvPr id="110" name="Object 231"/>
          <p:cNvGraphicFramePr>
            <a:graphicFrameLocks noChangeAspect="1"/>
          </p:cNvGraphicFramePr>
          <p:nvPr>
            <p:extLst>
              <p:ext uri="{D42A27DB-BD31-4B8C-83A1-F6EECF244321}">
                <p14:modId xmlns:p14="http://schemas.microsoft.com/office/powerpoint/2010/main" val="3028827926"/>
              </p:ext>
            </p:extLst>
          </p:nvPr>
        </p:nvGraphicFramePr>
        <p:xfrm>
          <a:off x="5781711" y="2854643"/>
          <a:ext cx="2085975" cy="404812"/>
        </p:xfrm>
        <a:graphic>
          <a:graphicData uri="http://schemas.openxmlformats.org/presentationml/2006/ole">
            <mc:AlternateContent xmlns:mc="http://schemas.openxmlformats.org/markup-compatibility/2006">
              <mc:Choice xmlns:v="urn:schemas-microsoft-com:vml" Requires="v">
                <p:oleObj spid="_x0000_s75987" name="Equation" r:id="rId8" imgW="1117233" imgH="216061" progId="Equation.3">
                  <p:embed/>
                </p:oleObj>
              </mc:Choice>
              <mc:Fallback>
                <p:oleObj name="Equation" r:id="rId8" imgW="1117233" imgH="216061" progId="Equation.3">
                  <p:embed/>
                  <p:pic>
                    <p:nvPicPr>
                      <p:cNvPr id="0" name="Picture 12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1711" y="2854643"/>
                        <a:ext cx="20859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 name="TextBox 110"/>
          <p:cNvSpPr txBox="1"/>
          <p:nvPr/>
        </p:nvSpPr>
        <p:spPr>
          <a:xfrm>
            <a:off x="5437311" y="2350474"/>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5432886" y="3808571"/>
            <a:ext cx="2004124" cy="461665"/>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p:txBody>
      </p:sp>
      <p:pic>
        <p:nvPicPr>
          <p:cNvPr id="65541" name="Picture 5"/>
          <p:cNvPicPr>
            <a:picLocks noChangeAspect="1" noChangeArrowheads="1"/>
          </p:cNvPicPr>
          <p:nvPr/>
        </p:nvPicPr>
        <p:blipFill>
          <a:blip r:embed="rId10" cstate="print"/>
          <a:srcRect/>
          <a:stretch>
            <a:fillRect/>
          </a:stretch>
        </p:blipFill>
        <p:spPr bwMode="auto">
          <a:xfrm>
            <a:off x="5780460" y="4471157"/>
            <a:ext cx="838200" cy="255814"/>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Inductors</a:t>
            </a:r>
            <a:endParaRPr lang="en-US" dirty="0">
              <a:solidFill>
                <a:srgbClr val="FF0000"/>
              </a:solidFill>
              <a:latin typeface="Symbol" pitchFamily="18" charset="2"/>
            </a:endParaRPr>
          </a:p>
        </p:txBody>
      </p:sp>
      <p:sp>
        <p:nvSpPr>
          <p:cNvPr id="103" name="Text Box 224"/>
          <p:cNvSpPr txBox="1">
            <a:spLocks noChangeArrowheads="1"/>
          </p:cNvSpPr>
          <p:nvPr/>
        </p:nvSpPr>
        <p:spPr bwMode="auto">
          <a:xfrm>
            <a:off x="609600"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09" name="Text Box 230"/>
          <p:cNvSpPr txBox="1">
            <a:spLocks noChangeArrowheads="1"/>
          </p:cNvSpPr>
          <p:nvPr/>
        </p:nvSpPr>
        <p:spPr bwMode="auto">
          <a:xfrm>
            <a:off x="457201" y="1524000"/>
            <a:ext cx="4648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1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1600200" y="2133600"/>
            <a:ext cx="2057400" cy="461665"/>
          </a:xfrm>
          <a:prstGeom prst="rect">
            <a:avLst/>
          </a:prstGeom>
          <a:noFill/>
        </p:spPr>
        <p:txBody>
          <a:bodyPr wrap="square" rtlCol="0">
            <a:spAutoFit/>
          </a:bodyPr>
          <a:lstStyle/>
          <a:p>
            <a:r>
              <a:rPr lang="en-US" sz="2400" dirty="0">
                <a:solidFill>
                  <a:schemeClr val="tx2"/>
                </a:solidFill>
              </a:rPr>
              <a:t> </a:t>
            </a:r>
          </a:p>
        </p:txBody>
      </p:sp>
      <p:pic>
        <p:nvPicPr>
          <p:cNvPr id="113" name="Picture 112" descr="v=ir.tiff"/>
          <p:cNvPicPr>
            <a:picLocks noChangeAspect="1"/>
          </p:cNvPicPr>
          <p:nvPr/>
        </p:nvPicPr>
        <p:blipFill>
          <a:blip r:embed="rId3" cstate="print"/>
          <a:stretch>
            <a:fillRect/>
          </a:stretch>
        </p:blipFill>
        <p:spPr>
          <a:xfrm flipV="1">
            <a:off x="7329849"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6191128" y="5105400"/>
            <a:ext cx="452921" cy="384174"/>
          </a:xfrm>
          <a:prstGeom prst="rect">
            <a:avLst/>
          </a:prstGeom>
        </p:spPr>
      </p:pic>
      <p:pic>
        <p:nvPicPr>
          <p:cNvPr id="115" name="Picture 114" descr="pic.tiff"/>
          <p:cNvPicPr>
            <a:picLocks noChangeAspect="1"/>
          </p:cNvPicPr>
          <p:nvPr/>
        </p:nvPicPr>
        <p:blipFill>
          <a:blip r:embed="rId5" cstate="print"/>
          <a:stretch>
            <a:fillRect/>
          </a:stretch>
        </p:blipFill>
        <p:spPr>
          <a:xfrm>
            <a:off x="0" y="1828800"/>
            <a:ext cx="4318000" cy="3626742"/>
          </a:xfrm>
          <a:prstGeom prst="rect">
            <a:avLst/>
          </a:prstGeom>
        </p:spPr>
      </p:pic>
      <p:pic>
        <p:nvPicPr>
          <p:cNvPr id="117761" name="Picture 1"/>
          <p:cNvPicPr>
            <a:picLocks noChangeAspect="1" noChangeArrowheads="1"/>
          </p:cNvPicPr>
          <p:nvPr/>
        </p:nvPicPr>
        <p:blipFill>
          <a:blip r:embed="rId6" cstate="print"/>
          <a:srcRect/>
          <a:stretch>
            <a:fillRect/>
          </a:stretch>
        </p:blipFill>
        <p:spPr bwMode="auto">
          <a:xfrm>
            <a:off x="6547941" y="1524000"/>
            <a:ext cx="1010508" cy="609600"/>
          </a:xfrm>
          <a:prstGeom prst="rect">
            <a:avLst/>
          </a:prstGeom>
          <a:noFill/>
          <a:ln w="9525">
            <a:noFill/>
            <a:miter lim="800000"/>
            <a:headEnd/>
            <a:tailEnd/>
          </a:ln>
        </p:spPr>
      </p:pic>
      <p:pic>
        <p:nvPicPr>
          <p:cNvPr id="117762" name="Picture 2"/>
          <p:cNvPicPr>
            <a:picLocks noChangeAspect="1" noChangeArrowheads="1"/>
          </p:cNvPicPr>
          <p:nvPr/>
        </p:nvPicPr>
        <p:blipFill>
          <a:blip r:embed="rId7" cstate="print"/>
          <a:srcRect/>
          <a:stretch>
            <a:fillRect/>
          </a:stretch>
        </p:blipFill>
        <p:spPr bwMode="auto">
          <a:xfrm>
            <a:off x="4586649" y="2133600"/>
            <a:ext cx="4441680" cy="4724400"/>
          </a:xfrm>
          <a:prstGeom prst="rect">
            <a:avLst/>
          </a:prstGeom>
          <a:noFill/>
          <a:ln w="9525">
            <a:noFill/>
            <a:miter lim="800000"/>
            <a:headEnd/>
            <a:tailEnd/>
          </a:ln>
        </p:spPr>
      </p:pic>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a:t>Phasor Relation for </a:t>
            </a:r>
            <a:r>
              <a:rPr lang="en-US" dirty="0">
                <a:solidFill>
                  <a:srgbClr val="FF0000"/>
                </a:solidFill>
              </a:rPr>
              <a:t>Capacitors</a:t>
            </a:r>
            <a:endParaRPr lang="en-US" dirty="0">
              <a:solidFill>
                <a:srgbClr val="FF0000"/>
              </a:solidFill>
              <a:latin typeface="Symbol" pitchFamily="18" charset="2"/>
            </a:endParaRPr>
          </a:p>
        </p:txBody>
      </p:sp>
      <p:pic>
        <p:nvPicPr>
          <p:cNvPr id="113" name="Picture 112" descr="v=ir.tiff"/>
          <p:cNvPicPr>
            <a:picLocks noChangeAspect="1"/>
          </p:cNvPicPr>
          <p:nvPr/>
        </p:nvPicPr>
        <p:blipFill>
          <a:blip r:embed="rId3" cstate="print"/>
          <a:stretch>
            <a:fillRect/>
          </a:stretch>
        </p:blipFill>
        <p:spPr>
          <a:xfrm flipV="1">
            <a:off x="7086600"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5947879" y="5105400"/>
            <a:ext cx="452921" cy="384174"/>
          </a:xfrm>
          <a:prstGeom prst="rect">
            <a:avLst/>
          </a:prstGeom>
        </p:spPr>
      </p:pic>
      <p:pic>
        <p:nvPicPr>
          <p:cNvPr id="105" name="Picture 104" descr="c.tiff"/>
          <p:cNvPicPr>
            <a:picLocks noChangeAspect="1"/>
          </p:cNvPicPr>
          <p:nvPr/>
        </p:nvPicPr>
        <p:blipFill>
          <a:blip r:embed="rId5" cstate="print"/>
          <a:stretch>
            <a:fillRect/>
          </a:stretch>
        </p:blipFill>
        <p:spPr>
          <a:xfrm>
            <a:off x="108030" y="1905000"/>
            <a:ext cx="4272079" cy="3657601"/>
          </a:xfrm>
          <a:prstGeom prst="rect">
            <a:avLst/>
          </a:prstGeom>
        </p:spPr>
      </p:pic>
      <p:pic>
        <p:nvPicPr>
          <p:cNvPr id="69637" name="Picture 5"/>
          <p:cNvPicPr>
            <a:picLocks noChangeAspect="1" noChangeArrowheads="1"/>
          </p:cNvPicPr>
          <p:nvPr/>
        </p:nvPicPr>
        <p:blipFill>
          <a:blip r:embed="rId6" cstate="print"/>
          <a:srcRect/>
          <a:stretch>
            <a:fillRect/>
          </a:stretch>
        </p:blipFill>
        <p:spPr bwMode="auto">
          <a:xfrm>
            <a:off x="6754462" y="1542695"/>
            <a:ext cx="992311" cy="561785"/>
          </a:xfrm>
          <a:prstGeom prst="rect">
            <a:avLst/>
          </a:prstGeom>
          <a:noFill/>
          <a:ln w="9525">
            <a:noFill/>
            <a:miter lim="800000"/>
            <a:headEnd/>
            <a:tailEnd/>
          </a:ln>
        </p:spPr>
      </p:pic>
      <p:pic>
        <p:nvPicPr>
          <p:cNvPr id="69638" name="Picture 6"/>
          <p:cNvPicPr>
            <a:picLocks noChangeAspect="1" noChangeArrowheads="1"/>
          </p:cNvPicPr>
          <p:nvPr/>
        </p:nvPicPr>
        <p:blipFill rotWithShape="1">
          <a:blip r:embed="rId7" cstate="print"/>
          <a:srcRect l="38945"/>
          <a:stretch/>
        </p:blipFill>
        <p:spPr bwMode="auto">
          <a:xfrm>
            <a:off x="6115749" y="2151561"/>
            <a:ext cx="2269739" cy="1676399"/>
          </a:xfrm>
          <a:prstGeom prst="rect">
            <a:avLst/>
          </a:prstGeom>
          <a:noFill/>
          <a:ln w="9525">
            <a:noFill/>
            <a:miter lim="800000"/>
            <a:headEnd/>
            <a:tailEnd/>
          </a:ln>
        </p:spPr>
      </p:pic>
      <p:pic>
        <p:nvPicPr>
          <p:cNvPr id="2" name="图片 1"/>
          <p:cNvPicPr>
            <a:picLocks noChangeAspect="1"/>
          </p:cNvPicPr>
          <p:nvPr/>
        </p:nvPicPr>
        <p:blipFill>
          <a:blip r:embed="rId8"/>
          <a:stretch>
            <a:fillRect/>
          </a:stretch>
        </p:blipFill>
        <p:spPr>
          <a:xfrm>
            <a:off x="4113409" y="3601156"/>
            <a:ext cx="533400" cy="513644"/>
          </a:xfrm>
          <a:prstGeom prst="rect">
            <a:avLst/>
          </a:prstGeom>
        </p:spPr>
      </p:pic>
      <p:sp>
        <p:nvSpPr>
          <p:cNvPr id="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153400" cy="990600"/>
          </a:xfrm>
        </p:spPr>
        <p:txBody>
          <a:bodyPr/>
          <a:lstStyle/>
          <a:p>
            <a:r>
              <a:rPr lang="en-US" dirty="0"/>
              <a:t>Example</a:t>
            </a:r>
          </a:p>
        </p:txBody>
      </p:sp>
      <p:pic>
        <p:nvPicPr>
          <p:cNvPr id="5" name="Picture 4"/>
          <p:cNvPicPr>
            <a:picLocks noChangeAspect="1"/>
          </p:cNvPicPr>
          <p:nvPr/>
        </p:nvPicPr>
        <p:blipFill>
          <a:blip r:embed="rId3" cstate="print"/>
          <a:stretch>
            <a:fillRect/>
          </a:stretch>
        </p:blipFill>
        <p:spPr>
          <a:xfrm>
            <a:off x="2418150" y="63629"/>
            <a:ext cx="3234375" cy="1480867"/>
          </a:xfrm>
          <a:prstGeom prst="rect">
            <a:avLst/>
          </a:prstGeom>
        </p:spPr>
      </p:pic>
      <p:pic>
        <p:nvPicPr>
          <p:cNvPr id="6" name="Picture 5"/>
          <p:cNvPicPr>
            <a:picLocks noChangeAspect="1"/>
          </p:cNvPicPr>
          <p:nvPr/>
        </p:nvPicPr>
        <p:blipFill>
          <a:blip r:embed="rId4" cstate="print"/>
          <a:stretch>
            <a:fillRect/>
          </a:stretch>
        </p:blipFill>
        <p:spPr>
          <a:xfrm>
            <a:off x="228600" y="1592896"/>
            <a:ext cx="2571975" cy="1258414"/>
          </a:xfrm>
          <a:prstGeom prst="rect">
            <a:avLst/>
          </a:prstGeom>
        </p:spPr>
      </p:pic>
      <p:pic>
        <p:nvPicPr>
          <p:cNvPr id="7" name="Picture 6"/>
          <p:cNvPicPr>
            <a:picLocks noChangeAspect="1"/>
          </p:cNvPicPr>
          <p:nvPr/>
        </p:nvPicPr>
        <p:blipFill>
          <a:blip r:embed="rId5" cstate="print"/>
          <a:stretch>
            <a:fillRect/>
          </a:stretch>
        </p:blipFill>
        <p:spPr>
          <a:xfrm>
            <a:off x="228600" y="2895184"/>
            <a:ext cx="3767400" cy="914386"/>
          </a:xfrm>
          <a:prstGeom prst="rect">
            <a:avLst/>
          </a:prstGeom>
        </p:spPr>
      </p:pic>
      <p:pic>
        <p:nvPicPr>
          <p:cNvPr id="8" name="Picture 7"/>
          <p:cNvPicPr>
            <a:picLocks noChangeAspect="1"/>
          </p:cNvPicPr>
          <p:nvPr/>
        </p:nvPicPr>
        <p:blipFill>
          <a:blip r:embed="rId6" cstate="print"/>
          <a:stretch>
            <a:fillRect/>
          </a:stretch>
        </p:blipFill>
        <p:spPr>
          <a:xfrm>
            <a:off x="228600" y="3814856"/>
            <a:ext cx="1485225" cy="316866"/>
          </a:xfrm>
          <a:prstGeom prst="rect">
            <a:avLst/>
          </a:prstGeom>
        </p:spPr>
      </p:pic>
      <p:pic>
        <p:nvPicPr>
          <p:cNvPr id="9" name="Picture 8"/>
          <p:cNvPicPr>
            <a:picLocks noChangeAspect="1"/>
          </p:cNvPicPr>
          <p:nvPr/>
        </p:nvPicPr>
        <p:blipFill>
          <a:blip r:embed="rId7" cstate="print"/>
          <a:stretch>
            <a:fillRect/>
          </a:stretch>
        </p:blipFill>
        <p:spPr>
          <a:xfrm>
            <a:off x="228600" y="4131722"/>
            <a:ext cx="3767400" cy="1240306"/>
          </a:xfrm>
          <a:prstGeom prst="rect">
            <a:avLst/>
          </a:prstGeom>
        </p:spPr>
      </p:pic>
      <p:pic>
        <p:nvPicPr>
          <p:cNvPr id="11" name="Picture 10"/>
          <p:cNvPicPr>
            <a:picLocks noChangeAspect="1"/>
          </p:cNvPicPr>
          <p:nvPr/>
        </p:nvPicPr>
        <p:blipFill rotWithShape="1">
          <a:blip r:embed="rId8" cstate="print"/>
          <a:srcRect r="1573"/>
          <a:stretch/>
        </p:blipFill>
        <p:spPr>
          <a:xfrm>
            <a:off x="231046" y="6151183"/>
            <a:ext cx="2689420" cy="457840"/>
          </a:xfrm>
          <a:prstGeom prst="rect">
            <a:avLst/>
          </a:prstGeom>
        </p:spPr>
      </p:pic>
      <p:pic>
        <p:nvPicPr>
          <p:cNvPr id="12" name="Picture 11"/>
          <p:cNvPicPr>
            <a:picLocks noChangeAspect="1"/>
          </p:cNvPicPr>
          <p:nvPr/>
        </p:nvPicPr>
        <p:blipFill>
          <a:blip r:embed="rId9" cstate="print"/>
          <a:srcRect r="733"/>
          <a:stretch>
            <a:fillRect/>
          </a:stretch>
        </p:blipFill>
        <p:spPr>
          <a:xfrm>
            <a:off x="4735749" y="1709467"/>
            <a:ext cx="2743194" cy="465600"/>
          </a:xfrm>
          <a:prstGeom prst="rect">
            <a:avLst/>
          </a:prstGeom>
        </p:spPr>
      </p:pic>
      <p:pic>
        <p:nvPicPr>
          <p:cNvPr id="13" name="Picture 12"/>
          <p:cNvPicPr>
            <a:picLocks noChangeAspect="1"/>
          </p:cNvPicPr>
          <p:nvPr/>
        </p:nvPicPr>
        <p:blipFill>
          <a:blip r:embed="rId10" cstate="print">
            <a:clrChange>
              <a:clrFrom>
                <a:srgbClr val="E9F7EC"/>
              </a:clrFrom>
              <a:clrTo>
                <a:srgbClr val="E9F7EC">
                  <a:alpha val="0"/>
                </a:srgbClr>
              </a:clrTo>
            </a:clrChange>
          </a:blip>
          <a:stretch>
            <a:fillRect/>
          </a:stretch>
        </p:blipFill>
        <p:spPr>
          <a:xfrm>
            <a:off x="4735749" y="2193139"/>
            <a:ext cx="3368925" cy="579414"/>
          </a:xfrm>
          <a:prstGeom prst="rect">
            <a:avLst/>
          </a:prstGeom>
        </p:spPr>
      </p:pic>
      <p:pic>
        <p:nvPicPr>
          <p:cNvPr id="14" name="Picture 13"/>
          <p:cNvPicPr>
            <a:picLocks noChangeAspect="1"/>
          </p:cNvPicPr>
          <p:nvPr/>
        </p:nvPicPr>
        <p:blipFill>
          <a:blip r:embed="rId11" cstate="print"/>
          <a:stretch>
            <a:fillRect/>
          </a:stretch>
        </p:blipFill>
        <p:spPr>
          <a:xfrm>
            <a:off x="4735749" y="2725115"/>
            <a:ext cx="1630125" cy="615626"/>
          </a:xfrm>
          <a:prstGeom prst="rect">
            <a:avLst/>
          </a:prstGeom>
        </p:spPr>
      </p:pic>
      <p:pic>
        <p:nvPicPr>
          <p:cNvPr id="15" name="Picture 14"/>
          <p:cNvPicPr>
            <a:picLocks noChangeAspect="1"/>
          </p:cNvPicPr>
          <p:nvPr/>
        </p:nvPicPr>
        <p:blipFill>
          <a:blip r:embed="rId12" cstate="print"/>
          <a:stretch>
            <a:fillRect/>
          </a:stretch>
        </p:blipFill>
        <p:spPr>
          <a:xfrm>
            <a:off x="4735749" y="5121181"/>
            <a:ext cx="3477600" cy="1629600"/>
          </a:xfrm>
          <a:prstGeom prst="rect">
            <a:avLst/>
          </a:prstGeom>
        </p:spPr>
      </p:pic>
      <p:pic>
        <p:nvPicPr>
          <p:cNvPr id="4" name="Picture 3"/>
          <p:cNvPicPr>
            <a:picLocks noChangeAspect="1"/>
          </p:cNvPicPr>
          <p:nvPr/>
        </p:nvPicPr>
        <p:blipFill>
          <a:blip r:embed="rId13" cstate="print"/>
          <a:stretch>
            <a:fillRect/>
          </a:stretch>
        </p:blipFill>
        <p:spPr>
          <a:xfrm>
            <a:off x="5813887" y="301566"/>
            <a:ext cx="3330113" cy="823853"/>
          </a:xfrm>
          <a:prstGeom prst="rect">
            <a:avLst/>
          </a:prstGeom>
        </p:spPr>
      </p:pic>
      <p:pic>
        <p:nvPicPr>
          <p:cNvPr id="16" name="Picture 15"/>
          <p:cNvPicPr>
            <a:picLocks noChangeAspect="1"/>
          </p:cNvPicPr>
          <p:nvPr/>
        </p:nvPicPr>
        <p:blipFill>
          <a:blip r:embed="rId14" cstate="print"/>
          <a:stretch>
            <a:fillRect/>
          </a:stretch>
        </p:blipFill>
        <p:spPr>
          <a:xfrm>
            <a:off x="4735749" y="3336716"/>
            <a:ext cx="3260250" cy="1756348"/>
          </a:xfrm>
          <a:prstGeom prst="rect">
            <a:avLst/>
          </a:prstGeom>
        </p:spPr>
      </p:pic>
      <p:sp>
        <p:nvSpPr>
          <p:cNvPr id="17" name="TextBox 16"/>
          <p:cNvSpPr txBox="1"/>
          <p:nvPr/>
        </p:nvSpPr>
        <p:spPr>
          <a:xfrm>
            <a:off x="2415579" y="4196222"/>
            <a:ext cx="1828800" cy="369332"/>
          </a:xfrm>
          <a:prstGeom prst="rect">
            <a:avLst/>
          </a:prstGeom>
          <a:noFill/>
        </p:spPr>
        <p:txBody>
          <a:bodyPr wrap="square" rtlCol="0">
            <a:spAutoFit/>
          </a:bodyPr>
          <a:lstStyle/>
          <a:p>
            <a:r>
              <a:rPr lang="en-US" dirty="0">
                <a:solidFill>
                  <a:srgbClr val="0070C0"/>
                </a:solidFill>
              </a:rPr>
              <a:t>Integral property</a:t>
            </a:r>
          </a:p>
        </p:txBody>
      </p:sp>
      <p:pic>
        <p:nvPicPr>
          <p:cNvPr id="3" name="图片 2"/>
          <p:cNvPicPr>
            <a:picLocks noChangeAspect="1"/>
          </p:cNvPicPr>
          <p:nvPr/>
        </p:nvPicPr>
        <p:blipFill>
          <a:blip r:embed="rId15"/>
          <a:stretch>
            <a:fillRect/>
          </a:stretch>
        </p:blipFill>
        <p:spPr>
          <a:xfrm>
            <a:off x="228600" y="5368717"/>
            <a:ext cx="4264158" cy="732100"/>
          </a:xfrm>
          <a:prstGeom prst="rect">
            <a:avLst/>
          </a:prstGeom>
        </p:spPr>
      </p:pic>
      <p:sp>
        <p:nvSpPr>
          <p:cNvPr id="18" name="TextBox 16"/>
          <p:cNvSpPr txBox="1"/>
          <p:nvPr/>
        </p:nvSpPr>
        <p:spPr>
          <a:xfrm>
            <a:off x="7620000" y="1681412"/>
            <a:ext cx="1828800" cy="369332"/>
          </a:xfrm>
          <a:prstGeom prst="rect">
            <a:avLst/>
          </a:prstGeom>
          <a:noFill/>
        </p:spPr>
        <p:txBody>
          <a:bodyPr wrap="square" rtlCol="0">
            <a:spAutoFit/>
          </a:bodyPr>
          <a:lstStyle/>
          <a:p>
            <a:r>
              <a:rPr lang="en-US" altLang="zh-CN" dirty="0">
                <a:solidFill>
                  <a:srgbClr val="0070C0"/>
                </a:solidFill>
              </a:rPr>
              <a:t>Sine reference</a:t>
            </a:r>
            <a:endParaRPr lang="en-US" dirty="0">
              <a:solidFill>
                <a:srgbClr val="0070C0"/>
              </a:solidFill>
            </a:endParaRPr>
          </a:p>
        </p:txBody>
      </p:sp>
      <p:sp>
        <p:nvSpPr>
          <p:cNvPr id="19" name="TextBox 16"/>
          <p:cNvSpPr txBox="1"/>
          <p:nvPr/>
        </p:nvSpPr>
        <p:spPr>
          <a:xfrm>
            <a:off x="2976318" y="6157052"/>
            <a:ext cx="1828800" cy="369332"/>
          </a:xfrm>
          <a:prstGeom prst="rect">
            <a:avLst/>
          </a:prstGeom>
          <a:noFill/>
        </p:spPr>
        <p:txBody>
          <a:bodyPr wrap="square" rtlCol="0">
            <a:spAutoFit/>
          </a:bodyPr>
          <a:lstStyle/>
          <a:p>
            <a:r>
              <a:rPr lang="en-US" altLang="zh-CN" dirty="0">
                <a:solidFill>
                  <a:srgbClr val="0070C0"/>
                </a:solidFill>
              </a:rPr>
              <a:t>Cosine reference</a:t>
            </a:r>
            <a:endParaRPr lang="en-US" dirty="0">
              <a:solidFill>
                <a:srgbClr val="0070C0"/>
              </a:solidFill>
            </a:endParaRPr>
          </a:p>
        </p:txBody>
      </p:sp>
    </p:spTree>
    <p:extLst>
      <p:ext uri="{BB962C8B-B14F-4D97-AF65-F5344CB8AC3E}">
        <p14:creationId xmlns:p14="http://schemas.microsoft.com/office/powerpoint/2010/main" val="4199039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 </a:t>
            </a:r>
            <a:r>
              <a:rPr lang="en-US" dirty="0" err="1"/>
              <a:t>Phasor</a:t>
            </a:r>
            <a:r>
              <a:rPr lang="en-US" dirty="0"/>
              <a:t> Analysis: </a:t>
            </a:r>
            <a:r>
              <a:rPr lang="en-US" dirty="0">
                <a:solidFill>
                  <a:srgbClr val="FF0000"/>
                </a:solidFill>
              </a:rPr>
              <a:t>General Procedure</a:t>
            </a:r>
          </a:p>
        </p:txBody>
      </p:sp>
      <p:sp>
        <p:nvSpPr>
          <p:cNvPr id="9" name="Text Box 98"/>
          <p:cNvSpPr txBox="1">
            <a:spLocks noChangeArrowheads="1"/>
          </p:cNvSpPr>
          <p:nvPr/>
        </p:nvSpPr>
        <p:spPr bwMode="auto">
          <a:xfrm>
            <a:off x="533400" y="1686580"/>
            <a:ext cx="82296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pic>
        <p:nvPicPr>
          <p:cNvPr id="10" name="Picture 9" descr="Capture.PNG"/>
          <p:cNvPicPr>
            <a:picLocks noChangeAspect="1"/>
          </p:cNvPicPr>
          <p:nvPr/>
        </p:nvPicPr>
        <p:blipFill>
          <a:blip r:embed="rId3" cstate="print"/>
          <a:stretch>
            <a:fillRect/>
          </a:stretch>
        </p:blipFill>
        <p:spPr>
          <a:xfrm>
            <a:off x="152400" y="2209800"/>
            <a:ext cx="2209800" cy="943208"/>
          </a:xfrm>
          <a:prstGeom prst="rect">
            <a:avLst/>
          </a:prstGeom>
        </p:spPr>
      </p:pic>
      <p:pic>
        <p:nvPicPr>
          <p:cNvPr id="11" name="Picture 10" descr="Capture.PNG"/>
          <p:cNvPicPr>
            <a:picLocks noChangeAspect="1"/>
          </p:cNvPicPr>
          <p:nvPr/>
        </p:nvPicPr>
        <p:blipFill>
          <a:blip r:embed="rId4" cstate="print"/>
          <a:stretch>
            <a:fillRect/>
          </a:stretch>
        </p:blipFill>
        <p:spPr>
          <a:xfrm>
            <a:off x="2438400" y="1981200"/>
            <a:ext cx="1823209" cy="1714500"/>
          </a:xfrm>
          <a:prstGeom prst="rect">
            <a:avLst/>
          </a:prstGeom>
        </p:spPr>
      </p:pic>
      <p:pic>
        <p:nvPicPr>
          <p:cNvPr id="12" name="Picture 11" descr="Capture.PNG"/>
          <p:cNvPicPr>
            <a:picLocks noChangeAspect="1"/>
          </p:cNvPicPr>
          <p:nvPr/>
        </p:nvPicPr>
        <p:blipFill>
          <a:blip r:embed="rId5" cstate="print"/>
          <a:stretch>
            <a:fillRect/>
          </a:stretch>
        </p:blipFill>
        <p:spPr>
          <a:xfrm>
            <a:off x="152400" y="3962400"/>
            <a:ext cx="2209800" cy="1810862"/>
          </a:xfrm>
          <a:prstGeom prst="rect">
            <a:avLst/>
          </a:prstGeom>
        </p:spPr>
      </p:pic>
      <p:pic>
        <p:nvPicPr>
          <p:cNvPr id="13" name="Picture 12" descr="Capture.PNG"/>
          <p:cNvPicPr>
            <a:picLocks noChangeAspect="1"/>
          </p:cNvPicPr>
          <p:nvPr/>
        </p:nvPicPr>
        <p:blipFill>
          <a:blip r:embed="rId6" cstate="print"/>
          <a:stretch>
            <a:fillRect/>
          </a:stretch>
        </p:blipFill>
        <p:spPr>
          <a:xfrm>
            <a:off x="2514600" y="4114800"/>
            <a:ext cx="1676400" cy="1558386"/>
          </a:xfrm>
          <a:prstGeom prst="rect">
            <a:avLst/>
          </a:prstGeom>
        </p:spPr>
      </p:pic>
      <p:pic>
        <p:nvPicPr>
          <p:cNvPr id="14" name="Picture 13" descr="Capture.PNG"/>
          <p:cNvPicPr>
            <a:picLocks noChangeAspect="1"/>
          </p:cNvPicPr>
          <p:nvPr/>
        </p:nvPicPr>
        <p:blipFill>
          <a:blip r:embed="rId7" cstate="print"/>
          <a:stretch>
            <a:fillRect/>
          </a:stretch>
        </p:blipFill>
        <p:spPr>
          <a:xfrm>
            <a:off x="4953000" y="2209800"/>
            <a:ext cx="4114800" cy="927223"/>
          </a:xfrm>
          <a:prstGeom prst="rect">
            <a:avLst/>
          </a:prstGeom>
        </p:spPr>
      </p:pic>
      <p:pic>
        <p:nvPicPr>
          <p:cNvPr id="15" name="Picture 14" descr="Capture.PNG"/>
          <p:cNvPicPr>
            <a:picLocks noChangeAspect="1"/>
          </p:cNvPicPr>
          <p:nvPr/>
        </p:nvPicPr>
        <p:blipFill>
          <a:blip r:embed="rId8" cstate="print"/>
          <a:stretch>
            <a:fillRect/>
          </a:stretch>
        </p:blipFill>
        <p:spPr>
          <a:xfrm>
            <a:off x="4953000" y="3733800"/>
            <a:ext cx="4118811" cy="914400"/>
          </a:xfrm>
          <a:prstGeom prst="rect">
            <a:avLst/>
          </a:prstGeom>
        </p:spPr>
      </p:pic>
      <p:pic>
        <p:nvPicPr>
          <p:cNvPr id="16" name="Picture 15" descr="Capture.PNG"/>
          <p:cNvPicPr>
            <a:picLocks noChangeAspect="1"/>
          </p:cNvPicPr>
          <p:nvPr/>
        </p:nvPicPr>
        <p:blipFill>
          <a:blip r:embed="rId9" cstate="print"/>
          <a:stretch>
            <a:fillRect/>
          </a:stretch>
        </p:blipFill>
        <p:spPr>
          <a:xfrm>
            <a:off x="4953000" y="5257800"/>
            <a:ext cx="4114800" cy="91173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rmAutofit/>
          </a:bodyPr>
          <a:lstStyle/>
          <a:p>
            <a:r>
              <a:rPr lang="en-US" sz="3200" dirty="0"/>
              <a:t>Example 1-4:  </a:t>
            </a:r>
            <a:r>
              <a:rPr lang="en-US" sz="3200" dirty="0">
                <a:solidFill>
                  <a:srgbClr val="FF0000"/>
                </a:solidFill>
              </a:rPr>
              <a:t>RL Circuit</a:t>
            </a:r>
          </a:p>
        </p:txBody>
      </p:sp>
      <p:pic>
        <p:nvPicPr>
          <p:cNvPr id="11" name="Picture 10" descr="Capture.PNG"/>
          <p:cNvPicPr>
            <a:picLocks noChangeAspect="1"/>
          </p:cNvPicPr>
          <p:nvPr/>
        </p:nvPicPr>
        <p:blipFill>
          <a:blip r:embed="rId2" cstate="print"/>
          <a:stretch>
            <a:fillRect/>
          </a:stretch>
        </p:blipFill>
        <p:spPr>
          <a:xfrm>
            <a:off x="0" y="6019800"/>
            <a:ext cx="4051302" cy="332983"/>
          </a:xfrm>
          <a:prstGeom prst="rect">
            <a:avLst/>
          </a:prstGeom>
        </p:spPr>
      </p:pic>
      <p:pic>
        <p:nvPicPr>
          <p:cNvPr id="8" name="Picture 7" descr="ex1-4a.tiff"/>
          <p:cNvPicPr>
            <a:picLocks noChangeAspect="1"/>
          </p:cNvPicPr>
          <p:nvPr/>
        </p:nvPicPr>
        <p:blipFill>
          <a:blip r:embed="rId3" cstate="print"/>
          <a:stretch>
            <a:fillRect/>
          </a:stretch>
        </p:blipFill>
        <p:spPr>
          <a:xfrm>
            <a:off x="0" y="1600200"/>
            <a:ext cx="5254978" cy="4267200"/>
          </a:xfrm>
          <a:prstGeom prst="rect">
            <a:avLst/>
          </a:prstGeom>
        </p:spPr>
      </p:pic>
      <p:pic>
        <p:nvPicPr>
          <p:cNvPr id="10" name="Picture 9" descr="ex1-4b.tiff"/>
          <p:cNvPicPr>
            <a:picLocks noChangeAspect="1"/>
          </p:cNvPicPr>
          <p:nvPr/>
        </p:nvPicPr>
        <p:blipFill>
          <a:blip r:embed="rId4" cstate="print"/>
          <a:stretch>
            <a:fillRect/>
          </a:stretch>
        </p:blipFill>
        <p:spPr>
          <a:xfrm>
            <a:off x="5638800" y="1768805"/>
            <a:ext cx="3124200" cy="5089195"/>
          </a:xfrm>
          <a:prstGeom prst="rect">
            <a:avLst/>
          </a:prstGeom>
        </p:spPr>
      </p:pic>
      <p:sp>
        <p:nvSpPr>
          <p:cNvPr id="14" name="TextBox 13"/>
          <p:cNvSpPr txBox="1"/>
          <p:nvPr/>
        </p:nvSpPr>
        <p:spPr>
          <a:xfrm>
            <a:off x="8534400" y="6400800"/>
            <a:ext cx="653770" cy="369332"/>
          </a:xfrm>
          <a:prstGeom prst="rect">
            <a:avLst/>
          </a:prstGeom>
          <a:noFill/>
        </p:spPr>
        <p:txBody>
          <a:bodyPr wrap="none" rtlCol="0">
            <a:spAutoFit/>
          </a:bodyPr>
          <a:lstStyle/>
          <a:p>
            <a:r>
              <a:rPr lang="en-US" dirty="0">
                <a:solidFill>
                  <a:srgbClr val="FF0000"/>
                </a:solidFill>
              </a:rPr>
              <a:t>Cont</a:t>
            </a:r>
            <a:r>
              <a:rPr lang="en-US"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766048" cy="990600"/>
          </a:xfrm>
        </p:spPr>
        <p:txBody>
          <a:bodyPr>
            <a:normAutofit/>
          </a:bodyPr>
          <a:lstStyle/>
          <a:p>
            <a:r>
              <a:rPr lang="en-US" sz="3200" dirty="0"/>
              <a:t>Example 1-4:  </a:t>
            </a:r>
            <a:r>
              <a:rPr lang="en-US" sz="3200" dirty="0">
                <a:solidFill>
                  <a:srgbClr val="FF0000"/>
                </a:solidFill>
              </a:rPr>
              <a:t>RL Circuit cont.</a:t>
            </a:r>
          </a:p>
        </p:txBody>
      </p:sp>
      <p:pic>
        <p:nvPicPr>
          <p:cNvPr id="8" name="Picture 7" descr="ex1-4c.tiff"/>
          <p:cNvPicPr>
            <a:picLocks noChangeAspect="1"/>
          </p:cNvPicPr>
          <p:nvPr/>
        </p:nvPicPr>
        <p:blipFill>
          <a:blip r:embed="rId2" cstate="print"/>
          <a:stretch>
            <a:fillRect/>
          </a:stretch>
        </p:blipFill>
        <p:spPr>
          <a:xfrm>
            <a:off x="0" y="777451"/>
            <a:ext cx="4512556" cy="6080549"/>
          </a:xfrm>
          <a:prstGeom prst="rect">
            <a:avLst/>
          </a:prstGeom>
        </p:spPr>
      </p:pic>
      <p:pic>
        <p:nvPicPr>
          <p:cNvPr id="10" name="Picture 9" descr="ex1-4d.tiff"/>
          <p:cNvPicPr>
            <a:picLocks noChangeAspect="1"/>
          </p:cNvPicPr>
          <p:nvPr/>
        </p:nvPicPr>
        <p:blipFill>
          <a:blip r:embed="rId3" cstate="print"/>
          <a:stretch>
            <a:fillRect/>
          </a:stretch>
        </p:blipFill>
        <p:spPr>
          <a:xfrm>
            <a:off x="4965357" y="914400"/>
            <a:ext cx="4178643" cy="2285877"/>
          </a:xfrm>
          <a:prstGeom prst="rect">
            <a:avLst/>
          </a:prstGeom>
        </p:spPr>
      </p:pic>
      <p:sp>
        <p:nvSpPr>
          <p:cNvPr id="3" name="矩形 2"/>
          <p:cNvSpPr/>
          <p:nvPr/>
        </p:nvSpPr>
        <p:spPr>
          <a:xfrm>
            <a:off x="4114800" y="1066800"/>
            <a:ext cx="990600" cy="701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cstate="print"/>
          <a:srcRect t="9459"/>
          <a:stretch>
            <a:fillRect/>
          </a:stretch>
        </p:blipFill>
        <p:spPr bwMode="auto">
          <a:xfrm>
            <a:off x="762000" y="1600200"/>
            <a:ext cx="7702019" cy="5105400"/>
          </a:xfrm>
          <a:prstGeom prst="rect">
            <a:avLst/>
          </a:prstGeom>
          <a:noFill/>
          <a:ln w="9525">
            <a:noFill/>
            <a:miter lim="800000"/>
            <a:headEnd/>
            <a:tailEnd/>
          </a:ln>
        </p:spPr>
      </p:pic>
      <p:sp>
        <p:nvSpPr>
          <p:cNvPr id="3" name="Rectangle 2"/>
          <p:cNvSpPr/>
          <p:nvPr/>
        </p:nvSpPr>
        <p:spPr>
          <a:xfrm>
            <a:off x="6781800" y="5105400"/>
            <a:ext cx="10668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81200" y="5867400"/>
            <a:ext cx="9144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type="title"/>
          </p:nvPr>
        </p:nvSpPr>
        <p:spPr>
          <a:xfrm>
            <a:off x="455613" y="304800"/>
            <a:ext cx="8183562" cy="609600"/>
          </a:xfrm>
        </p:spPr>
        <p:txBody>
          <a:bodyPr>
            <a:noAutofit/>
          </a:bodyPr>
          <a:lstStyle/>
          <a:p>
            <a:r>
              <a:rPr lang="en-US" dirty="0"/>
              <a:t>Travelling Waves in Phasor Domain</a:t>
            </a:r>
            <a:endParaRPr lang="en-US" dirty="0">
              <a:solidFill>
                <a:srgbClr val="FF0000"/>
              </a:solidFill>
              <a:latin typeface="Symbol" pitchFamily="18" charset="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pic>
        <p:nvPicPr>
          <p:cNvPr id="7" name="图片 6"/>
          <p:cNvPicPr>
            <a:picLocks noChangeAspect="1"/>
          </p:cNvPicPr>
          <p:nvPr/>
        </p:nvPicPr>
        <p:blipFill>
          <a:blip r:embed="rId2"/>
          <a:stretch>
            <a:fillRect/>
          </a:stretch>
        </p:blipFill>
        <p:spPr>
          <a:xfrm>
            <a:off x="-1" y="2133600"/>
            <a:ext cx="9144001" cy="32480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953000"/>
          </a:xfrm>
        </p:spPr>
        <p:txBody>
          <a:bodyPr>
            <a:normAutofit lnSpcReduction="10000"/>
          </a:bodyPr>
          <a:lstStyle/>
          <a:p>
            <a:r>
              <a:rPr lang="en-US" altLang="zh-CN" sz="2400" dirty="0"/>
              <a:t>Classroom discipline: </a:t>
            </a:r>
            <a:r>
              <a:rPr lang="en-US" altLang="zh-CN" sz="2400" dirty="0">
                <a:solidFill>
                  <a:srgbClr val="FF0000"/>
                </a:solidFill>
              </a:rPr>
              <a:t>DO NOT</a:t>
            </a:r>
            <a:r>
              <a:rPr lang="en-US" altLang="zh-CN" sz="2400" dirty="0"/>
              <a:t> allow playing games and watching videos on smart phones, tablets or laptops in class</a:t>
            </a:r>
          </a:p>
          <a:p>
            <a:r>
              <a:rPr lang="en-US" sz="2400" dirty="0"/>
              <a:t>Homework: assigned every week (in total about 11 times) and collected next week in class. If you cannot </a:t>
            </a:r>
            <a:r>
              <a:rPr lang="en-US" altLang="zh-CN" sz="2400" dirty="0"/>
              <a:t>finish it</a:t>
            </a:r>
            <a:r>
              <a:rPr lang="en-US" sz="2400" dirty="0"/>
              <a:t> on time, you can turn in two days later but with a 20% deduction of the score. No homework is accepted after that. Everyone should try to work on homework problems independently. Discussion between students and searching online is allowed, but you must finally work on it by yourself even if you get some help elsewhere. Copying from each other, copying solutions, or copying the old-version homework of the junior students will be </a:t>
            </a:r>
            <a:r>
              <a:rPr lang="en-US" sz="2400" dirty="0">
                <a:solidFill>
                  <a:srgbClr val="FF0000"/>
                </a:solidFill>
              </a:rPr>
              <a:t>strictly</a:t>
            </a:r>
            <a:r>
              <a:rPr lang="en-US" sz="2400" dirty="0"/>
              <a:t> </a:t>
            </a:r>
            <a:r>
              <a:rPr lang="en-US" sz="2400" dirty="0">
                <a:solidFill>
                  <a:srgbClr val="FF0000"/>
                </a:solidFill>
              </a:rPr>
              <a:t>punished</a:t>
            </a:r>
            <a:r>
              <a:rPr lang="en-US" sz="2400" dirty="0"/>
              <a:t>. </a:t>
            </a:r>
            <a:r>
              <a:rPr lang="en-US" sz="2400" u="sng" dirty="0"/>
              <a:t>Please keep in mind that all the problem numbers of homework refer to those in the </a:t>
            </a:r>
            <a:r>
              <a:rPr lang="en-US" sz="2400" u="sng" dirty="0">
                <a:solidFill>
                  <a:srgbClr val="FF0000"/>
                </a:solidFill>
              </a:rPr>
              <a:t>7th edition</a:t>
            </a:r>
            <a:r>
              <a:rPr lang="en-US" sz="2400" u="sng" dirty="0"/>
              <a:t> of the textbook</a:t>
            </a:r>
          </a:p>
        </p:txBody>
      </p:sp>
    </p:spTree>
    <p:extLst>
      <p:ext uri="{BB962C8B-B14F-4D97-AF65-F5344CB8AC3E}">
        <p14:creationId xmlns:p14="http://schemas.microsoft.com/office/powerpoint/2010/main" val="312505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5029200"/>
          </a:xfrm>
        </p:spPr>
        <p:txBody>
          <a:bodyPr>
            <a:normAutofit/>
          </a:bodyPr>
          <a:lstStyle/>
          <a:p>
            <a:r>
              <a:rPr lang="en-US" altLang="zh-CN" sz="2400" dirty="0"/>
              <a:t>Quiz: quiz is given for about 10 times. The problems are very basic questions, calculations, or derivations based on the two lectures in the past week. All quizzes are closed-book, closed-notes, and no cheat sheet is allowed. </a:t>
            </a:r>
            <a:r>
              <a:rPr lang="en-US" altLang="zh-CN" sz="2400" dirty="0">
                <a:solidFill>
                  <a:srgbClr val="FF0000"/>
                </a:solidFill>
              </a:rPr>
              <a:t>Any kind of cheating in a quiz will lose all points for quiz in the final grade, and cheating in two quizzes will fail the class</a:t>
            </a:r>
            <a:endParaRPr lang="en-US" altLang="zh-CN" sz="2400" dirty="0"/>
          </a:p>
          <a:p>
            <a:r>
              <a:rPr lang="en-US" sz="2400" dirty="0"/>
              <a:t>Exams: one midterm and one final. Closed-book and closed-notes, but can take some pages (2 for midterm and 3 for final) of A4 size cheat sheet with equations, notes, figures or whatever you want to write on both sides of the papers. You need to get a calculator that can do calculations of complex numbers, exponential operation, trigonometric function and so on. </a:t>
            </a:r>
            <a:r>
              <a:rPr lang="en-US" sz="2400" dirty="0">
                <a:solidFill>
                  <a:srgbClr val="FF0000"/>
                </a:solidFill>
              </a:rPr>
              <a:t>Any kind of cheating in an exam will fail the class</a:t>
            </a:r>
          </a:p>
        </p:txBody>
      </p:sp>
    </p:spTree>
    <p:extLst>
      <p:ext uri="{BB962C8B-B14F-4D97-AF65-F5344CB8AC3E}">
        <p14:creationId xmlns:p14="http://schemas.microsoft.com/office/powerpoint/2010/main" val="1202322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724400"/>
          </a:xfrm>
        </p:spPr>
        <p:txBody>
          <a:bodyPr>
            <a:normAutofit/>
          </a:bodyPr>
          <a:lstStyle/>
          <a:p>
            <a:pPr lvl="0">
              <a:buClr>
                <a:srgbClr val="C0504D"/>
              </a:buClr>
            </a:pPr>
            <a:r>
              <a:rPr lang="en-US" altLang="zh-CN" sz="2400" dirty="0">
                <a:solidFill>
                  <a:prstClr val="black"/>
                </a:solidFill>
              </a:rPr>
              <a:t>Lab session: students are grouped into teams of 2 members for each lab session. Both team members work together to finish all the required steps for an experiment and write a </a:t>
            </a:r>
            <a:r>
              <a:rPr lang="en-US" altLang="zh-CN" sz="2400" dirty="0">
                <a:solidFill>
                  <a:srgbClr val="FF0000"/>
                </a:solidFill>
              </a:rPr>
              <a:t>lab report</a:t>
            </a:r>
            <a:r>
              <a:rPr lang="en-US" altLang="zh-CN" sz="2400" dirty="0">
                <a:solidFill>
                  <a:prstClr val="black"/>
                </a:solidFill>
              </a:rPr>
              <a:t> together. Some preparation is needed for some lab sessions before doing the experiments. The equipment and accessories will be used in labs are very expensive, so </a:t>
            </a:r>
            <a:r>
              <a:rPr lang="en-US" altLang="zh-CN" sz="2400" dirty="0">
                <a:solidFill>
                  <a:srgbClr val="FF0000"/>
                </a:solidFill>
              </a:rPr>
              <a:t>very careful operation is required and you must follow the guidance of the lab teacher or TAs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for EE Major (2 Extra Credits)</a:t>
            </a:r>
          </a:p>
        </p:txBody>
      </p:sp>
      <p:sp>
        <p:nvSpPr>
          <p:cNvPr id="3" name="Content Placeholder 2"/>
          <p:cNvSpPr>
            <a:spLocks noGrp="1"/>
          </p:cNvSpPr>
          <p:nvPr>
            <p:ph sz="quarter" idx="1"/>
          </p:nvPr>
        </p:nvSpPr>
        <p:spPr>
          <a:xfrm>
            <a:off x="612648" y="1600200"/>
            <a:ext cx="8153400" cy="4876800"/>
          </a:xfrm>
        </p:spPr>
        <p:txBody>
          <a:bodyPr>
            <a:normAutofit/>
          </a:bodyPr>
          <a:lstStyle/>
          <a:p>
            <a:r>
              <a:rPr lang="en-US" sz="2400" dirty="0"/>
              <a:t>The project has to be finished in the Spring </a:t>
            </a:r>
            <a:r>
              <a:rPr lang="en-US" altLang="zh-CN" sz="2400" dirty="0"/>
              <a:t>S</a:t>
            </a:r>
            <a:r>
              <a:rPr lang="en-US" sz="2400" dirty="0"/>
              <a:t>emester and cannot be extended to the Summer Semester</a:t>
            </a:r>
          </a:p>
          <a:p>
            <a:r>
              <a:rPr lang="en-US" sz="2400" dirty="0"/>
              <a:t>Several topics are assigned during the semester. Students are also encouraged and welcome to discuss possible topics designed by themselves</a:t>
            </a:r>
          </a:p>
          <a:p>
            <a:r>
              <a:rPr lang="en-US" sz="2400" dirty="0"/>
              <a:t>Students are grouped into teams of 2 and each team work on the topics together</a:t>
            </a:r>
          </a:p>
          <a:p>
            <a:r>
              <a:rPr lang="en-US" sz="2400" dirty="0"/>
              <a:t>Each project topic involves literature study, theoretical design, simulation using software, coding, fabrication, measurement, and report writing</a:t>
            </a:r>
          </a:p>
          <a:p>
            <a:r>
              <a:rPr lang="en-US" sz="2400" dirty="0"/>
              <a:t>Some topics can be further explored to gain you more experience in research and publishing a paper is also possible</a:t>
            </a:r>
          </a:p>
        </p:txBody>
      </p:sp>
    </p:spTree>
    <p:extLst>
      <p:ext uri="{BB962C8B-B14F-4D97-AF65-F5344CB8AC3E}">
        <p14:creationId xmlns:p14="http://schemas.microsoft.com/office/powerpoint/2010/main" val="29321338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21766</TotalTime>
  <Words>2031</Words>
  <Application>Microsoft Office PowerPoint</Application>
  <PresentationFormat>全屏显示(4:3)</PresentationFormat>
  <Paragraphs>219</Paragraphs>
  <Slides>58</Slides>
  <Notes>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9" baseType="lpstr">
      <vt:lpstr>华文仿宋</vt:lpstr>
      <vt:lpstr>宋体</vt:lpstr>
      <vt:lpstr>Calibri</vt:lpstr>
      <vt:lpstr>Cambria Math</vt:lpstr>
      <vt:lpstr>Symbol</vt:lpstr>
      <vt:lpstr>Times New Roman</vt:lpstr>
      <vt:lpstr>Tw Cen MT</vt:lpstr>
      <vt:lpstr>Wingdings</vt:lpstr>
      <vt:lpstr>Wingdings 2</vt:lpstr>
      <vt:lpstr>Median</vt:lpstr>
      <vt:lpstr>Equation</vt:lpstr>
      <vt:lpstr>Basic Information of this Course</vt:lpstr>
      <vt:lpstr>Information of Instructor</vt:lpstr>
      <vt:lpstr>Information of TAs and Lab Teacher</vt:lpstr>
      <vt:lpstr>WeChat Group of the Course</vt:lpstr>
      <vt:lpstr>Policies</vt:lpstr>
      <vt:lpstr>Policies (cont.)</vt:lpstr>
      <vt:lpstr>Policies (cont.)</vt:lpstr>
      <vt:lpstr>Policies (cont.)</vt:lpstr>
      <vt:lpstr>Project for EE Major (2 Extra Credits)</vt:lpstr>
      <vt:lpstr>Major Purposes of This Course</vt:lpstr>
      <vt:lpstr>Course Content</vt:lpstr>
      <vt:lpstr>Statics vs. Dynamics</vt:lpstr>
      <vt:lpstr>Common Illustration of EM Waves</vt:lpstr>
      <vt:lpstr>Fields of Moving Charges</vt:lpstr>
      <vt:lpstr>Examples of EM Applications</vt:lpstr>
      <vt:lpstr>Dimensions and Units</vt:lpstr>
      <vt:lpstr>PowerPoint 演示文稿</vt:lpstr>
      <vt:lpstr>PowerPoint 演示文稿</vt:lpstr>
      <vt:lpstr>PowerPoint 演示文稿</vt:lpstr>
      <vt:lpstr>PowerPoint 演示文稿</vt:lpstr>
      <vt:lpstr>PowerPoint 演示文稿</vt:lpstr>
      <vt:lpstr>PowerPoint 演示文稿</vt:lpstr>
      <vt:lpstr>Fundamental Forces of Nature</vt:lpstr>
      <vt:lpstr>Gravitational Force</vt:lpstr>
      <vt:lpstr>Charge: Electrical property of particles</vt:lpstr>
      <vt:lpstr>Electrical Force</vt:lpstr>
      <vt:lpstr>Electric Field In Free Space</vt:lpstr>
      <vt:lpstr>Electric Field Inside Dielectric Medium</vt:lpstr>
      <vt:lpstr>Magnetic Field In Free Space</vt:lpstr>
      <vt:lpstr>Static vs. Dynamic</vt:lpstr>
      <vt:lpstr>Material Properties</vt:lpstr>
      <vt:lpstr>Traveling Waves</vt:lpstr>
      <vt:lpstr>Types of Waves</vt:lpstr>
      <vt:lpstr>Sinusoidal Waves in Lossless Media</vt:lpstr>
      <vt:lpstr>Phase velocity</vt:lpstr>
      <vt:lpstr>More Interpretation of Spatial Variables</vt:lpstr>
      <vt:lpstr>Wave Frequency and Period</vt:lpstr>
      <vt:lpstr>Direction of Wave Travel</vt:lpstr>
      <vt:lpstr>Phase Lead &amp; Lag</vt:lpstr>
      <vt:lpstr>Wave Travel in Lossy Media</vt:lpstr>
      <vt:lpstr>PowerPoint 演示文稿</vt:lpstr>
      <vt:lpstr>PowerPoint 演示文稿</vt:lpstr>
      <vt:lpstr>The EM Spectrum</vt:lpstr>
      <vt:lpstr>PowerPoint 演示文稿</vt:lpstr>
      <vt:lpstr>Complex Numbers</vt:lpstr>
      <vt:lpstr>Relations for Complex Numbers</vt:lpstr>
      <vt:lpstr>Phasor Domain</vt:lpstr>
      <vt:lpstr>Phasor Domain</vt:lpstr>
      <vt:lpstr>Time and Phasor Domain</vt:lpstr>
      <vt:lpstr>Phasor Relation for Resistors</vt:lpstr>
      <vt:lpstr>Phasor Relation for Inductors</vt:lpstr>
      <vt:lpstr>Phasor Relation for Capacitors</vt:lpstr>
      <vt:lpstr>Example</vt:lpstr>
      <vt:lpstr>ac Phasor Analysis: General Procedure</vt:lpstr>
      <vt:lpstr>Example 1-4:  RL Circuit</vt:lpstr>
      <vt:lpstr>Example 1-4:  RL Circuit cont.</vt:lpstr>
      <vt:lpstr>Travelling Waves in Phasor Domain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dell</cp:lastModifiedBy>
  <cp:revision>669</cp:revision>
  <dcterms:created xsi:type="dcterms:W3CDTF">2010-03-25T14:47:29Z</dcterms:created>
  <dcterms:modified xsi:type="dcterms:W3CDTF">2021-02-22T14:59:57Z</dcterms:modified>
</cp:coreProperties>
</file>